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488" r:id="rId3"/>
    <p:sldId id="489" r:id="rId4"/>
    <p:sldId id="490" r:id="rId5"/>
    <p:sldId id="491" r:id="rId6"/>
    <p:sldId id="492" r:id="rId7"/>
    <p:sldId id="493" r:id="rId8"/>
    <p:sldId id="494" r:id="rId9"/>
    <p:sldId id="495" r:id="rId10"/>
    <p:sldId id="496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7" r:id="rId19"/>
    <p:sldId id="506" r:id="rId20"/>
    <p:sldId id="505" r:id="rId21"/>
    <p:sldId id="504" r:id="rId22"/>
    <p:sldId id="508" r:id="rId23"/>
    <p:sldId id="509" r:id="rId24"/>
    <p:sldId id="510" r:id="rId25"/>
    <p:sldId id="511" r:id="rId26"/>
    <p:sldId id="512" r:id="rId27"/>
    <p:sldId id="513" r:id="rId28"/>
    <p:sldId id="514" r:id="rId29"/>
    <p:sldId id="515" r:id="rId30"/>
    <p:sldId id="516" r:id="rId31"/>
    <p:sldId id="517" r:id="rId32"/>
    <p:sldId id="518" r:id="rId33"/>
    <p:sldId id="519" r:id="rId34"/>
    <p:sldId id="520" r:id="rId35"/>
    <p:sldId id="487" r:id="rId36"/>
    <p:sldId id="486" r:id="rId37"/>
    <p:sldId id="530" r:id="rId38"/>
    <p:sldId id="267" r:id="rId39"/>
    <p:sldId id="521" r:id="rId40"/>
    <p:sldId id="531" r:id="rId41"/>
    <p:sldId id="526" r:id="rId42"/>
    <p:sldId id="525" r:id="rId43"/>
    <p:sldId id="527" r:id="rId44"/>
    <p:sldId id="528" r:id="rId45"/>
    <p:sldId id="529" r:id="rId46"/>
    <p:sldId id="543" r:id="rId47"/>
    <p:sldId id="522" r:id="rId48"/>
    <p:sldId id="532" r:id="rId49"/>
    <p:sldId id="523" r:id="rId50"/>
    <p:sldId id="533" r:id="rId51"/>
    <p:sldId id="524" r:id="rId52"/>
    <p:sldId id="534" r:id="rId53"/>
    <p:sldId id="535" r:id="rId54"/>
    <p:sldId id="536" r:id="rId55"/>
    <p:sldId id="537" r:id="rId56"/>
    <p:sldId id="538" r:id="rId57"/>
    <p:sldId id="539" r:id="rId58"/>
    <p:sldId id="540" r:id="rId59"/>
    <p:sldId id="541" r:id="rId60"/>
    <p:sldId id="54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672CC-F603-4ECA-82F6-E5A7AEA1C702}" v="32" dt="2021-03-28T20:37:31.5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10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A2B9BDF1-DC0A-4D62-879F-3C21F4A1F077}"/>
    <pc:docChg chg="custSel modSld">
      <pc:chgData name="Cristian Chilipirea" userId="34ab170da5908fc4" providerId="LiveId" clId="{A2B9BDF1-DC0A-4D62-879F-3C21F4A1F077}" dt="2021-03-28T20:53:26.415" v="1" actId="478"/>
      <pc:docMkLst>
        <pc:docMk/>
      </pc:docMkLst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28-Mar-21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3D3D39-3F4D-47DE-B57A-449B097AC896}" type="slidenum">
              <a:rPr lang="en-US"/>
              <a:pPr/>
              <a:t>38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Text de la Cezar </a:t>
            </a:r>
            <a:r>
              <a:rPr lang="ro-RO" dirty="0" err="1"/>
              <a:t>Plesca</a:t>
            </a:r>
            <a:r>
              <a:rPr lang="ro-RO" dirty="0"/>
              <a:t>:</a:t>
            </a:r>
          </a:p>
          <a:p>
            <a:pPr marL="0" indent="0">
              <a:buNone/>
            </a:pPr>
            <a:r>
              <a:rPr lang="en-US" sz="1200" dirty="0" err="1"/>
              <a:t>Obiectiv</a:t>
            </a:r>
            <a:r>
              <a:rPr lang="en-US" sz="1200" dirty="0"/>
              <a:t> : </a:t>
            </a:r>
            <a:r>
              <a:rPr lang="en-US" sz="1200" dirty="0" err="1"/>
              <a:t>aducerea</a:t>
            </a:r>
            <a:r>
              <a:rPr lang="en-US" sz="1200" dirty="0"/>
              <a:t> </a:t>
            </a:r>
            <a:r>
              <a:rPr lang="en-US" sz="1200" dirty="0" err="1"/>
              <a:t>numerelor</a:t>
            </a:r>
            <a:r>
              <a:rPr lang="en-US" sz="1200" dirty="0"/>
              <a:t> </a:t>
            </a:r>
            <a:r>
              <a:rPr lang="ro-RO" sz="1200" dirty="0"/>
              <a:t>î</a:t>
            </a:r>
            <a:r>
              <a:rPr lang="en-US" sz="1200" dirty="0"/>
              <a:t>n </a:t>
            </a:r>
            <a:r>
              <a:rPr lang="en-US" sz="1200" dirty="0" err="1"/>
              <a:t>ordine</a:t>
            </a:r>
            <a:r>
              <a:rPr lang="en-US" sz="1200" dirty="0"/>
              <a:t> </a:t>
            </a:r>
            <a:r>
              <a:rPr lang="en-US" sz="1200" dirty="0" err="1"/>
              <a:t>cresc</a:t>
            </a:r>
            <a:r>
              <a:rPr lang="ro-RO" sz="1200" dirty="0"/>
              <a:t>ă</a:t>
            </a:r>
            <a:r>
              <a:rPr lang="en-US" sz="1200" dirty="0" err="1"/>
              <a:t>toare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de sus </a:t>
            </a:r>
            <a:r>
              <a:rPr lang="ro-RO" sz="1200" dirty="0"/>
              <a:t>î</a:t>
            </a:r>
            <a:r>
              <a:rPr lang="en-US" sz="1200" dirty="0"/>
              <a:t>n </a:t>
            </a:r>
            <a:r>
              <a:rPr lang="en-US" sz="1200" dirty="0" err="1"/>
              <a:t>jos</a:t>
            </a:r>
            <a:r>
              <a:rPr lang="en-US" sz="1200" dirty="0"/>
              <a:t> </a:t>
            </a:r>
            <a:r>
              <a:rPr lang="en-US" sz="1200" dirty="0" err="1"/>
              <a:t>prin</a:t>
            </a:r>
            <a:r>
              <a:rPr lang="en-US" sz="1200" dirty="0"/>
              <a:t> </a:t>
            </a:r>
            <a:r>
              <a:rPr lang="en-US" sz="1200" dirty="0" err="1"/>
              <a:t>deplas</a:t>
            </a:r>
            <a:r>
              <a:rPr lang="ro-RO" sz="1200" dirty="0"/>
              <a:t>ă</a:t>
            </a:r>
            <a:r>
              <a:rPr lang="en-US" sz="1200" dirty="0" err="1"/>
              <a:t>ri</a:t>
            </a:r>
            <a:r>
              <a:rPr lang="en-US" sz="1200" dirty="0"/>
              <a:t> ale </a:t>
            </a:r>
            <a:r>
              <a:rPr lang="en-US" sz="1200" dirty="0" err="1"/>
              <a:t>celulelor</a:t>
            </a:r>
            <a:r>
              <a:rPr lang="en-US" sz="1200" dirty="0"/>
              <a:t> din</a:t>
            </a:r>
          </a:p>
          <a:p>
            <a:pPr marL="0" indent="0">
              <a:buNone/>
            </a:pPr>
            <a:r>
              <a:rPr lang="en-US" sz="1200" dirty="0" err="1"/>
              <a:t>vecin</a:t>
            </a:r>
            <a:r>
              <a:rPr lang="ro-RO" sz="1200" dirty="0"/>
              <a:t>ă</a:t>
            </a:r>
            <a:r>
              <a:rPr lang="en-US" sz="1200" dirty="0" err="1"/>
              <a:t>tatea</a:t>
            </a:r>
            <a:r>
              <a:rPr lang="en-US" sz="1200" dirty="0"/>
              <a:t>  </a:t>
            </a:r>
            <a:r>
              <a:rPr lang="en-US" sz="1200" dirty="0" err="1"/>
              <a:t>celulei</a:t>
            </a:r>
            <a:r>
              <a:rPr lang="en-US" sz="1200" dirty="0"/>
              <a:t> </a:t>
            </a:r>
            <a:r>
              <a:rPr lang="en-US" sz="1200" dirty="0" err="1"/>
              <a:t>libere</a:t>
            </a:r>
            <a:r>
              <a:rPr lang="en-US" sz="1200" dirty="0"/>
              <a:t>!</a:t>
            </a:r>
          </a:p>
          <a:p>
            <a:pPr marL="0" indent="0">
              <a:buNone/>
            </a:pPr>
            <a:r>
              <a:rPr lang="en-US" sz="1200" dirty="0"/>
              <a:t>Set de </a:t>
            </a:r>
            <a:r>
              <a:rPr lang="en-US" sz="1200" dirty="0" err="1"/>
              <a:t>deplas</a:t>
            </a:r>
            <a:r>
              <a:rPr lang="ro-RO" sz="1200" dirty="0"/>
              <a:t>ă</a:t>
            </a:r>
            <a:r>
              <a:rPr lang="en-US" sz="1200" dirty="0" err="1"/>
              <a:t>ri</a:t>
            </a:r>
            <a:r>
              <a:rPr lang="en-US" sz="1200" dirty="0"/>
              <a:t> </a:t>
            </a:r>
            <a:r>
              <a:rPr lang="en-US" sz="1200" dirty="0" err="1"/>
              <a:t>cunoscute</a:t>
            </a:r>
            <a:r>
              <a:rPr lang="en-US" sz="1200" dirty="0"/>
              <a:t> :</a:t>
            </a:r>
          </a:p>
          <a:p>
            <a:pPr marL="0" indent="0">
              <a:buNone/>
            </a:pPr>
            <a:r>
              <a:rPr lang="en-US" sz="1200" dirty="0" err="1"/>
              <a:t>st</a:t>
            </a:r>
            <a:r>
              <a:rPr lang="ro-RO" sz="1200" dirty="0"/>
              <a:t>â</a:t>
            </a:r>
            <a:r>
              <a:rPr lang="en-US" sz="1200" dirty="0" err="1"/>
              <a:t>nga</a:t>
            </a:r>
            <a:r>
              <a:rPr lang="en-US" sz="1200" dirty="0"/>
              <a:t>, </a:t>
            </a:r>
            <a:r>
              <a:rPr lang="en-US" sz="1200" dirty="0" err="1"/>
              <a:t>dreapta</a:t>
            </a:r>
            <a:r>
              <a:rPr lang="en-US" sz="1200" dirty="0"/>
              <a:t>, sus, </a:t>
            </a:r>
            <a:r>
              <a:rPr lang="en-US" sz="1200" dirty="0" err="1"/>
              <a:t>jos.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 err="1">
                <a:solidFill>
                  <a:srgbClr val="FF0000"/>
                </a:solidFill>
              </a:rPr>
              <a:t>Constr</a:t>
            </a:r>
            <a:r>
              <a:rPr lang="ro-RO" sz="1200" b="1" dirty="0">
                <a:solidFill>
                  <a:srgbClr val="FF0000"/>
                </a:solidFill>
              </a:rPr>
              <a:t>â</a:t>
            </a:r>
            <a:r>
              <a:rPr lang="en-US" sz="1200" b="1" dirty="0" err="1">
                <a:solidFill>
                  <a:srgbClr val="FF0000"/>
                </a:solidFill>
              </a:rPr>
              <a:t>ngeri</a:t>
            </a:r>
            <a:r>
              <a:rPr lang="en-US" sz="1200" b="1" dirty="0">
                <a:solidFill>
                  <a:srgbClr val="FF0000"/>
                </a:solidFill>
              </a:rPr>
              <a:t> :</a:t>
            </a:r>
            <a:r>
              <a:rPr lang="en-US" sz="1200" b="1" dirty="0" err="1">
                <a:solidFill>
                  <a:srgbClr val="FF0000"/>
                </a:solidFill>
              </a:rPr>
              <a:t>nerepetarea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 err="1">
                <a:solidFill>
                  <a:srgbClr val="FF0000"/>
                </a:solidFill>
              </a:rPr>
              <a:t>acelea</a:t>
            </a:r>
            <a:r>
              <a:rPr lang="ro-RO" sz="1200" b="1" dirty="0" err="1">
                <a:solidFill>
                  <a:srgbClr val="FF0000"/>
                </a:solidFill>
              </a:rPr>
              <a:t>ş</a:t>
            </a:r>
            <a:r>
              <a:rPr lang="en-US" sz="1200" b="1" dirty="0">
                <a:solidFill>
                  <a:srgbClr val="FF0000"/>
                </a:solidFill>
              </a:rPr>
              <a:t>i </a:t>
            </a:r>
            <a:r>
              <a:rPr lang="en-US" sz="1200" b="1" dirty="0" err="1">
                <a:solidFill>
                  <a:srgbClr val="FF0000"/>
                </a:solidFill>
              </a:rPr>
              <a:t>configura</a:t>
            </a:r>
            <a:r>
              <a:rPr lang="ro-RO" sz="1200" b="1" dirty="0" err="1">
                <a:solidFill>
                  <a:srgbClr val="FF0000"/>
                </a:solidFill>
              </a:rPr>
              <a:t>ţ</a:t>
            </a:r>
            <a:r>
              <a:rPr lang="en-US" sz="1200" b="1" dirty="0">
                <a:solidFill>
                  <a:srgbClr val="FF0000"/>
                </a:solidFill>
              </a:rPr>
              <a:t>ii de </a:t>
            </a:r>
            <a:r>
              <a:rPr lang="en-US" sz="1200" b="1" dirty="0" err="1">
                <a:solidFill>
                  <a:srgbClr val="FF0000"/>
                </a:solidFill>
              </a:rPr>
              <a:t>joc</a:t>
            </a:r>
            <a:r>
              <a:rPr lang="en-US" sz="1200" b="1" dirty="0">
                <a:solidFill>
                  <a:srgbClr val="FF0000"/>
                </a:solidFill>
              </a:rPr>
              <a:t>!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>
                <a:solidFill>
                  <a:srgbClr val="FF0000"/>
                </a:solidFill>
                <a:latin typeface="Cambria Math"/>
                <a:ea typeface="Cambria Math"/>
              </a:rPr>
              <a:t>⇨</a:t>
            </a:r>
            <a:r>
              <a:rPr lang="ro-RO" sz="1200" b="1" dirty="0">
                <a:solidFill>
                  <a:srgbClr val="FF0000"/>
                </a:solidFill>
                <a:latin typeface="Cambria Math"/>
                <a:ea typeface="Cambria Math"/>
              </a:rPr>
              <a:t> </a:t>
            </a:r>
            <a:r>
              <a:rPr lang="ro-RO" sz="1200" b="1" dirty="0">
                <a:solidFill>
                  <a:srgbClr val="FF0000"/>
                </a:solidFill>
              </a:rPr>
              <a:t>p</a:t>
            </a:r>
            <a:r>
              <a:rPr lang="en-US" sz="1200" b="1" dirty="0" err="1">
                <a:solidFill>
                  <a:srgbClr val="FF0000"/>
                </a:solidFill>
              </a:rPr>
              <a:t>roblema</a:t>
            </a:r>
            <a:r>
              <a:rPr lang="en-US" sz="1200" b="1" dirty="0">
                <a:solidFill>
                  <a:srgbClr val="FF0000"/>
                </a:solidFill>
              </a:rPr>
              <a:t> de c</a:t>
            </a:r>
            <a:r>
              <a:rPr lang="ro-RO" sz="1200" b="1" dirty="0">
                <a:solidFill>
                  <a:srgbClr val="FF0000"/>
                </a:solidFill>
              </a:rPr>
              <a:t>ă</a:t>
            </a:r>
            <a:r>
              <a:rPr lang="en-US" sz="1200" b="1" dirty="0" err="1">
                <a:solidFill>
                  <a:srgbClr val="FF0000"/>
                </a:solidFill>
              </a:rPr>
              <a:t>utare</a:t>
            </a:r>
            <a:r>
              <a:rPr lang="en-US" sz="1200" b="1" dirty="0">
                <a:solidFill>
                  <a:srgbClr val="FF0000"/>
                </a:solidFill>
              </a:rPr>
              <a:t>  </a:t>
            </a:r>
            <a:r>
              <a:rPr lang="ro-RO" sz="1200" b="1" dirty="0">
                <a:solidFill>
                  <a:srgbClr val="FF0000"/>
                </a:solidFill>
              </a:rPr>
              <a:t>î</a:t>
            </a:r>
            <a:r>
              <a:rPr lang="en-US" sz="1200" b="1" dirty="0">
                <a:solidFill>
                  <a:srgbClr val="FF0000"/>
                </a:solidFill>
              </a:rPr>
              <a:t>n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b="1" dirty="0">
                <a:solidFill>
                  <a:srgbClr val="FF0000"/>
                </a:solidFill>
              </a:rPr>
              <a:t>spa</a:t>
            </a:r>
            <a:r>
              <a:rPr lang="ro-RO" sz="1200" b="1" dirty="0" err="1">
                <a:solidFill>
                  <a:srgbClr val="FF0000"/>
                </a:solidFill>
              </a:rPr>
              <a:t>ţ</a:t>
            </a:r>
            <a:r>
              <a:rPr lang="en-US" sz="1200" b="1" dirty="0" err="1">
                <a:solidFill>
                  <a:srgbClr val="FF0000"/>
                </a:solidFill>
              </a:rPr>
              <a:t>iul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configura</a:t>
            </a:r>
            <a:r>
              <a:rPr lang="ro-RO" sz="1200" b="1" dirty="0" err="1">
                <a:solidFill>
                  <a:srgbClr val="FF0000"/>
                </a:solidFill>
              </a:rPr>
              <a:t>ţ</a:t>
            </a:r>
            <a:r>
              <a:rPr lang="en-US" sz="1200" b="1" dirty="0" err="1">
                <a:solidFill>
                  <a:srgbClr val="FF0000"/>
                </a:solidFill>
              </a:rPr>
              <a:t>iilor</a:t>
            </a:r>
            <a:r>
              <a:rPr lang="en-US" sz="1200" b="1" dirty="0">
                <a:solidFill>
                  <a:srgbClr val="FF0000"/>
                </a:solidFill>
              </a:rPr>
              <a:t>!</a:t>
            </a:r>
            <a:endParaRPr lang="ro-RO" sz="12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8399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https://en.wikipedia.org/wiki/Graph_coloring</a:t>
            </a:r>
            <a:endParaRPr lang="ro-RO" dirty="0"/>
          </a:p>
          <a:p>
            <a:r>
              <a:rPr lang="en-US" dirty="0"/>
              <a:t>https://zyxyvy.wordpress.com/2016/07/25/is-the-world-map-four-colorable/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1626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https://en.wikipedia.org/wiki/Hamiltonian_path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3291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https://miro.medium.com/max/1400/1*3Ct_bqpIsDVnMEJh6R29Hw.png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053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recioni.github.io/fifteen-puzzle-game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3200" dirty="0" err="1"/>
              <a:t>Backtracking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486859"/>
              </p:ext>
            </p:extLst>
          </p:nvPr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74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023" y="1202181"/>
            <a:ext cx="489205" cy="458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60146-734E-4915-8F3E-50B6D2462B81}"/>
              </a:ext>
            </a:extLst>
          </p:cNvPr>
          <p:cNvSpPr txBox="1"/>
          <p:nvPr/>
        </p:nvSpPr>
        <p:spPr>
          <a:xfrm>
            <a:off x="3424979" y="1086501"/>
            <a:ext cx="54569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Se pot </a:t>
            </a:r>
            <a:r>
              <a:rPr lang="en-US" sz="4400" b="1" dirty="0" err="1"/>
              <a:t>ataca</a:t>
            </a:r>
            <a:r>
              <a:rPr lang="en-US" sz="4400" b="1" dirty="0"/>
              <a:t> pe </a:t>
            </a:r>
            <a:r>
              <a:rPr lang="en-US" sz="4400" b="1" dirty="0" err="1"/>
              <a:t>linii</a:t>
            </a:r>
            <a:endParaRPr lang="en-US" sz="4400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F2BC5CB-FDA7-4440-893E-B07CBEDE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2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910866"/>
              </p:ext>
            </p:extLst>
          </p:nvPr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74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74" y="5864834"/>
            <a:ext cx="489205" cy="458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60146-734E-4915-8F3E-50B6D2462B81}"/>
              </a:ext>
            </a:extLst>
          </p:cNvPr>
          <p:cNvSpPr txBox="1"/>
          <p:nvPr/>
        </p:nvSpPr>
        <p:spPr>
          <a:xfrm rot="16200000">
            <a:off x="1022399" y="3504339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 pot </a:t>
            </a:r>
            <a:r>
              <a:rPr lang="en-US" sz="2800" b="1" dirty="0" err="1"/>
              <a:t>ataca</a:t>
            </a:r>
            <a:r>
              <a:rPr lang="en-US" sz="2800" b="1" dirty="0"/>
              <a:t> pe </a:t>
            </a:r>
            <a:r>
              <a:rPr lang="en-US" sz="2800" b="1" dirty="0" err="1"/>
              <a:t>coloane</a:t>
            </a:r>
            <a:endParaRPr lang="en-US" sz="2800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95F841-6A0A-408F-9C17-9250CEDBE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12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111998"/>
              </p:ext>
            </p:extLst>
          </p:nvPr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74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370" y="5923199"/>
            <a:ext cx="489205" cy="458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660146-734E-4915-8F3E-50B6D2462B81}"/>
              </a:ext>
            </a:extLst>
          </p:cNvPr>
          <p:cNvSpPr txBox="1"/>
          <p:nvPr/>
        </p:nvSpPr>
        <p:spPr>
          <a:xfrm rot="2319456">
            <a:off x="2855370" y="3384425"/>
            <a:ext cx="6481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Se pot </a:t>
            </a:r>
            <a:r>
              <a:rPr lang="en-US" sz="4000" b="1" dirty="0" err="1"/>
              <a:t>ataca</a:t>
            </a:r>
            <a:r>
              <a:rPr lang="en-US" sz="4000" b="1" dirty="0"/>
              <a:t> pe </a:t>
            </a:r>
            <a:r>
              <a:rPr lang="en-US" sz="4000" b="1" dirty="0" err="1"/>
              <a:t>diagonale</a:t>
            </a:r>
            <a:endParaRPr lang="en-US" sz="4000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ADA5CB6-BB20-4537-AA80-BE9B6772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3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660146-734E-4915-8F3E-50B6D2462B81}"/>
              </a:ext>
            </a:extLst>
          </p:cNvPr>
          <p:cNvSpPr txBox="1"/>
          <p:nvPr/>
        </p:nvSpPr>
        <p:spPr>
          <a:xfrm>
            <a:off x="8153401" y="1490008"/>
            <a:ext cx="2514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Vrem</a:t>
            </a:r>
            <a:r>
              <a:rPr lang="en-US" sz="4000" b="1" dirty="0"/>
              <a:t> s</a:t>
            </a:r>
            <a:r>
              <a:rPr lang="ro-RO" sz="4000" b="1" dirty="0"/>
              <a:t>ă așezăm 8 regine care NU se pot ataca</a:t>
            </a:r>
            <a:endParaRPr lang="en-US" sz="4000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18E322-5E26-4E80-8198-9103802A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2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3909CF-A1E6-41E4-BB5C-ED2578D2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6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F7EAF3-A810-4CE3-AD5D-72F7A031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29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39A3BD0-BCDA-47E3-A35F-2686AC0B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33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EA782E1-4502-4675-9432-887C76F8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07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7F4AC97-A0E9-448F-A1EB-9746ACFDB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55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1214DBC-922F-4B58-8E82-6FE34824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7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153E6-7312-49C9-A737-DF02A74A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19" y="1475923"/>
            <a:ext cx="6372563" cy="473483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A582AA-85C9-4929-8797-7A953BD7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0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FB2EFB-F3BF-493E-9F19-09CAB0C1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21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49F88C-C6C8-40BC-BC7B-66843458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25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8" y="1208275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83" y="1886220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94" y="2534730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7" y="3877148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962" y="5883265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91" y="5221784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65" y="4570031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259" y="3199606"/>
            <a:ext cx="489205" cy="45878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8345CD-6E15-4F42-8743-4F5AB9647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07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4127089" y="281401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B588EE99-C4F2-452F-98B5-C052D7B801C8}"/>
              </a:ext>
            </a:extLst>
          </p:cNvPr>
          <p:cNvGraphicFramePr>
            <a:graphicFrameLocks noGrp="1"/>
          </p:cNvGraphicFramePr>
          <p:nvPr/>
        </p:nvGraphicFramePr>
        <p:xfrm>
          <a:off x="5350581" y="281401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F6065EA-6C25-465A-9858-EE365CA53F3D}"/>
              </a:ext>
            </a:extLst>
          </p:cNvPr>
          <p:cNvGraphicFramePr>
            <a:graphicFrameLocks noGrp="1"/>
          </p:cNvGraphicFramePr>
          <p:nvPr/>
        </p:nvGraphicFramePr>
        <p:xfrm>
          <a:off x="6574073" y="281401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4127089" y="3978631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BBBAD38-A251-49F8-B737-909CD48469C6}"/>
              </a:ext>
            </a:extLst>
          </p:cNvPr>
          <p:cNvGraphicFramePr>
            <a:graphicFrameLocks noGrp="1"/>
          </p:cNvGraphicFramePr>
          <p:nvPr/>
        </p:nvGraphicFramePr>
        <p:xfrm>
          <a:off x="5350581" y="3978631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73A8E9C2-C9A2-49D1-B885-22DEA2098FB1}"/>
              </a:ext>
            </a:extLst>
          </p:cNvPr>
          <p:cNvGraphicFramePr>
            <a:graphicFrameLocks noGrp="1"/>
          </p:cNvGraphicFramePr>
          <p:nvPr/>
        </p:nvGraphicFramePr>
        <p:xfrm>
          <a:off x="6574073" y="3978631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4127089" y="5221459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1BDE31A7-2516-4AB4-9D30-A9F42599E1AE}"/>
              </a:ext>
            </a:extLst>
          </p:cNvPr>
          <p:cNvGraphicFramePr>
            <a:graphicFrameLocks noGrp="1"/>
          </p:cNvGraphicFramePr>
          <p:nvPr/>
        </p:nvGraphicFramePr>
        <p:xfrm>
          <a:off x="5350581" y="5221459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A4911A24-E444-44D0-B3D2-96E7F909EE72}"/>
              </a:ext>
            </a:extLst>
          </p:cNvPr>
          <p:cNvGraphicFramePr>
            <a:graphicFrameLocks noGrp="1"/>
          </p:cNvGraphicFramePr>
          <p:nvPr/>
        </p:nvGraphicFramePr>
        <p:xfrm>
          <a:off x="6574073" y="52267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10" y="2894680"/>
            <a:ext cx="195441" cy="183289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02D687D-FBE4-4D85-A672-BC1CD278A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59" y="2876341"/>
            <a:ext cx="195441" cy="183289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0F7EBCDB-974A-48F6-8E37-9E8B6B32C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59" y="2885874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10" y="4418680"/>
            <a:ext cx="195441" cy="183289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A35CF22-87D9-4323-BDAE-512E169BF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59" y="4400341"/>
            <a:ext cx="195441" cy="183289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08DB712-F23E-4C0B-BF36-196A43A3C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59" y="4409874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10" y="6008567"/>
            <a:ext cx="195441" cy="183289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4C37D294-4BBA-4CDA-80C2-408058F07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59" y="5990228"/>
            <a:ext cx="195441" cy="183289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81366312-A779-456B-86B2-D97580C3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59" y="599976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796958" y="2174915"/>
            <a:ext cx="243840" cy="587997"/>
          </a:xfrm>
          <a:prstGeom prst="downArrow">
            <a:avLst>
              <a:gd name="adj1" fmla="val 50000"/>
              <a:gd name="adj2" fmla="val 16875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821D30-D40C-40F1-A54B-3DFB9B80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59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32149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BD3D1-E21B-49D5-BC7C-E88D0E687F4F}"/>
              </a:ext>
            </a:extLst>
          </p:cNvPr>
          <p:cNvSpPr txBox="1"/>
          <p:nvPr/>
        </p:nvSpPr>
        <p:spPr>
          <a:xfrm>
            <a:off x="1701165" y="4775736"/>
            <a:ext cx="87896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b="1" dirty="0"/>
              <a:t>Simplificare: </a:t>
            </a:r>
            <a:r>
              <a:rPr lang="ro-RO" sz="2800" dirty="0"/>
              <a:t>Știm că putem avea maxim o regină pe coloană și atâtea regine cât coloane. Putem astfel să completăm reginele coloană cu coloană.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E346E3B-8768-4251-AAEB-5EFAF99B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04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32149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E199969-63C8-4439-96E7-456AC7EF995D}"/>
              </a:ext>
            </a:extLst>
          </p:cNvPr>
          <p:cNvSpPr/>
          <p:nvPr/>
        </p:nvSpPr>
        <p:spPr bwMode="auto">
          <a:xfrm>
            <a:off x="2016663" y="356318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8A180377-7887-45EF-8E62-3AD95EEFC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930420"/>
              </p:ext>
            </p:extLst>
          </p:nvPr>
        </p:nvGraphicFramePr>
        <p:xfrm>
          <a:off x="1580388" y="384333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37F322DA-F803-4A65-8984-47DBECBD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51060"/>
              </p:ext>
            </p:extLst>
          </p:nvPr>
        </p:nvGraphicFramePr>
        <p:xfrm>
          <a:off x="2759304" y="384333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3936651" y="384333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BCB90C1B-1D35-49E8-A858-AD2EAB7D9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9" y="3924000"/>
            <a:ext cx="195441" cy="183289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FC228B6E-1FAD-4CF9-AE0E-264684F91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64" y="3915193"/>
            <a:ext cx="195441" cy="183289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30CF1B07-0DE9-4768-AB23-E8CBC2FC4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01" y="3924000"/>
            <a:ext cx="195441" cy="183289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67" y="3915194"/>
            <a:ext cx="195441" cy="183289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FCD79AF4-F15C-4FFC-BEB1-DC865B5BC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82" y="4253097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29" y="4607344"/>
            <a:ext cx="195441" cy="18328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5684E9-0B60-4D02-8094-9790B7FE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69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32149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E199969-63C8-4439-96E7-456AC7EF995D}"/>
              </a:ext>
            </a:extLst>
          </p:cNvPr>
          <p:cNvSpPr/>
          <p:nvPr/>
        </p:nvSpPr>
        <p:spPr bwMode="auto">
          <a:xfrm>
            <a:off x="2016663" y="356318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9C877622-D215-4D9D-A137-AAB29D6FD9D3}"/>
              </a:ext>
            </a:extLst>
          </p:cNvPr>
          <p:cNvSpPr/>
          <p:nvPr/>
        </p:nvSpPr>
        <p:spPr bwMode="auto">
          <a:xfrm>
            <a:off x="5541853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4F1CD96E-3EE8-41CE-BE04-4A78925D4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063641"/>
              </p:ext>
            </p:extLst>
          </p:nvPr>
        </p:nvGraphicFramePr>
        <p:xfrm>
          <a:off x="414431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115A9144-A592-4660-BE5A-0D06AFA0A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36" y="4247945"/>
            <a:ext cx="195441" cy="183289"/>
          </a:xfrm>
          <a:prstGeom prst="rect">
            <a:avLst/>
          </a:prstGeom>
        </p:spPr>
      </p:pic>
      <p:graphicFrame>
        <p:nvGraphicFramePr>
          <p:cNvPr id="32" name="Table 5">
            <a:extLst>
              <a:ext uri="{FF2B5EF4-FFF2-40B4-BE49-F238E27FC236}">
                <a16:creationId xmlns:a16="http://schemas.microsoft.com/office/drawing/2014/main" id="{9C5CB11C-73F7-441F-B804-8A0DD0982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121656"/>
              </p:ext>
            </p:extLst>
          </p:nvPr>
        </p:nvGraphicFramePr>
        <p:xfrm>
          <a:off x="5363515" y="3814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BC74BED-3A95-436A-81D3-BE8CBE20A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4254131"/>
            <a:ext cx="195441" cy="183289"/>
          </a:xfrm>
          <a:prstGeom prst="rect">
            <a:avLst/>
          </a:prstGeom>
        </p:spPr>
      </p:pic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FDF96274-EA76-40E3-B785-FB817D7AC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345463"/>
              </p:ext>
            </p:extLst>
          </p:nvPr>
        </p:nvGraphicFramePr>
        <p:xfrm>
          <a:off x="6581309" y="381721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BBA2233-7E73-482E-9DF1-BE781621D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30" y="4257261"/>
            <a:ext cx="195441" cy="183289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C833A801-9CF3-4F68-BA58-14D6FDB6C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26" y="3899398"/>
            <a:ext cx="195441" cy="183289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B3B2B6ED-9772-43C8-BEA1-79819376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90" y="4230027"/>
            <a:ext cx="195441" cy="183289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4B0E6D57-3A84-43C9-9BF7-079F5F96C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87" y="4571901"/>
            <a:ext cx="195441" cy="18328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492DFA-07DB-49AB-8310-E4B481100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41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32149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0C15EB3D-16B4-437A-9820-FC75C2DF49F7}"/>
              </a:ext>
            </a:extLst>
          </p:cNvPr>
          <p:cNvSpPr/>
          <p:nvPr/>
        </p:nvSpPr>
        <p:spPr bwMode="auto">
          <a:xfrm>
            <a:off x="9353097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2CB156F-E4AE-4CA8-B6B5-47B5A0C9980B}"/>
              </a:ext>
            </a:extLst>
          </p:cNvPr>
          <p:cNvSpPr/>
          <p:nvPr/>
        </p:nvSpPr>
        <p:spPr bwMode="auto">
          <a:xfrm>
            <a:off x="2016662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40" name="Table 5">
            <a:extLst>
              <a:ext uri="{FF2B5EF4-FFF2-40B4-BE49-F238E27FC236}">
                <a16:creationId xmlns:a16="http://schemas.microsoft.com/office/drawing/2014/main" id="{C2BA25FC-24BE-4A54-9022-DEDF675A1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503240"/>
              </p:ext>
            </p:extLst>
          </p:nvPr>
        </p:nvGraphicFramePr>
        <p:xfrm>
          <a:off x="9517493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EDE5A238-F7D8-4F77-ADA3-D33D864A5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214" y="4595004"/>
            <a:ext cx="195441" cy="183289"/>
          </a:xfrm>
          <a:prstGeom prst="rect">
            <a:avLst/>
          </a:prstGeom>
        </p:spPr>
      </p:pic>
      <p:graphicFrame>
        <p:nvGraphicFramePr>
          <p:cNvPr id="42" name="Table 5">
            <a:extLst>
              <a:ext uri="{FF2B5EF4-FFF2-40B4-BE49-F238E27FC236}">
                <a16:creationId xmlns:a16="http://schemas.microsoft.com/office/drawing/2014/main" id="{D428DAFF-2401-4AD9-ADE1-0B9ED1E5E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917824"/>
              </p:ext>
            </p:extLst>
          </p:nvPr>
        </p:nvGraphicFramePr>
        <p:xfrm>
          <a:off x="8372724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F3A99778-F28E-49CC-BDE2-4FD4CE33C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45" y="4595004"/>
            <a:ext cx="195441" cy="183289"/>
          </a:xfrm>
          <a:prstGeom prst="rect">
            <a:avLst/>
          </a:prstGeom>
        </p:spPr>
      </p:pic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54B70CB3-3D47-4274-9FA6-4C03E52D7A9A}"/>
              </a:ext>
            </a:extLst>
          </p:cNvPr>
          <p:cNvGraphicFramePr>
            <a:graphicFrameLocks noGrp="1"/>
          </p:cNvGraphicFramePr>
          <p:nvPr/>
        </p:nvGraphicFramePr>
        <p:xfrm>
          <a:off x="722795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43AFCF3B-769C-4CCE-825A-79493241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76" y="4595004"/>
            <a:ext cx="195441" cy="183289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C047922A-BE66-4B30-8E10-693DB2467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333" y="3879751"/>
            <a:ext cx="195441" cy="183289"/>
          </a:xfrm>
          <a:prstGeom prst="rect">
            <a:avLst/>
          </a:prstGeom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2E154A2C-DA55-4A47-AA1B-76D85B9E3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102" y="4220711"/>
            <a:ext cx="195441" cy="183289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D51B92CC-596A-493B-87FE-D1C40923B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897" y="4571901"/>
            <a:ext cx="195441" cy="18328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6D50C-3FDE-425B-8BB8-EA9B270E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C895A2F-F2AD-4268-9E5D-F629E20A9904}"/>
              </a:ext>
            </a:extLst>
          </p:cNvPr>
          <p:cNvSpPr/>
          <p:nvPr/>
        </p:nvSpPr>
        <p:spPr bwMode="auto">
          <a:xfrm>
            <a:off x="5541853" y="3595052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3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32149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9C877622-D215-4D9D-A137-AAB29D6FD9D3}"/>
              </a:ext>
            </a:extLst>
          </p:cNvPr>
          <p:cNvSpPr/>
          <p:nvPr/>
        </p:nvSpPr>
        <p:spPr bwMode="auto">
          <a:xfrm>
            <a:off x="5541853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C15EB3D-16B4-437A-9820-FC75C2DF49F7}"/>
              </a:ext>
            </a:extLst>
          </p:cNvPr>
          <p:cNvSpPr/>
          <p:nvPr/>
        </p:nvSpPr>
        <p:spPr bwMode="auto">
          <a:xfrm>
            <a:off x="9353097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2CB156F-E4AE-4CA8-B6B5-47B5A0C9980B}"/>
              </a:ext>
            </a:extLst>
          </p:cNvPr>
          <p:cNvSpPr/>
          <p:nvPr/>
        </p:nvSpPr>
        <p:spPr bwMode="auto">
          <a:xfrm>
            <a:off x="2016662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54B70CB3-3D47-4274-9FA6-4C03E52D7A9A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376173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43AFCF3B-769C-4CCE-825A-79493241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4548841"/>
            <a:ext cx="195441" cy="183289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C047922A-BE66-4B30-8E10-693DB2467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7" y="3833588"/>
            <a:ext cx="195441" cy="183289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0E96F547-E7CC-4F6C-99CE-66750CB0DF0C}"/>
              </a:ext>
            </a:extLst>
          </p:cNvPr>
          <p:cNvSpPr/>
          <p:nvPr/>
        </p:nvSpPr>
        <p:spPr bwMode="auto">
          <a:xfrm>
            <a:off x="2016662" y="488866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49" name="Table 5">
            <a:extLst>
              <a:ext uri="{FF2B5EF4-FFF2-40B4-BE49-F238E27FC236}">
                <a16:creationId xmlns:a16="http://schemas.microsoft.com/office/drawing/2014/main" id="{999BF8D9-E4A0-4E4D-90CD-C0A76A7E9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554533"/>
              </p:ext>
            </p:extLst>
          </p:nvPr>
        </p:nvGraphicFramePr>
        <p:xfrm>
          <a:off x="1838325" y="512454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C7E76DCB-11EC-44C3-96D4-2B9C17361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5196404"/>
            <a:ext cx="195441" cy="183289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0D4E636A-84C7-4ABC-A5E0-62CC8E2EE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5888554"/>
            <a:ext cx="195441" cy="183289"/>
          </a:xfrm>
          <a:prstGeom prst="rect">
            <a:avLst/>
          </a:prstGeom>
        </p:spPr>
      </p:pic>
      <p:graphicFrame>
        <p:nvGraphicFramePr>
          <p:cNvPr id="52" name="Table 5">
            <a:extLst>
              <a:ext uri="{FF2B5EF4-FFF2-40B4-BE49-F238E27FC236}">
                <a16:creationId xmlns:a16="http://schemas.microsoft.com/office/drawing/2014/main" id="{77D99494-2C59-4853-B4EA-013EBC8E9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41912"/>
              </p:ext>
            </p:extLst>
          </p:nvPr>
        </p:nvGraphicFramePr>
        <p:xfrm>
          <a:off x="3091391" y="512454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BE0F88C5-2E60-4EA3-8285-FC61EF402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707" y="5196404"/>
            <a:ext cx="195441" cy="183289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2DA78D30-62D6-467E-90EF-91D29D6AB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769" y="5888554"/>
            <a:ext cx="195441" cy="183289"/>
          </a:xfrm>
          <a:prstGeom prst="rect">
            <a:avLst/>
          </a:prstGeom>
        </p:spPr>
      </p:pic>
      <p:graphicFrame>
        <p:nvGraphicFramePr>
          <p:cNvPr id="55" name="Table 5">
            <a:extLst>
              <a:ext uri="{FF2B5EF4-FFF2-40B4-BE49-F238E27FC236}">
                <a16:creationId xmlns:a16="http://schemas.microsoft.com/office/drawing/2014/main" id="{E174F0CE-E9EB-4F8C-862D-BD7A8EAA7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8917"/>
              </p:ext>
            </p:extLst>
          </p:nvPr>
        </p:nvGraphicFramePr>
        <p:xfrm>
          <a:off x="4344457" y="512676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551F01E1-EA70-41E6-B687-F9E46BD5C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73" y="5198619"/>
            <a:ext cx="195441" cy="183289"/>
          </a:xfrm>
          <a:prstGeom prst="rect">
            <a:avLst/>
          </a:prstGeom>
        </p:spPr>
      </p:pic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82E92BD1-7D41-47F3-91F2-FB9A1967B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35" y="5890769"/>
            <a:ext cx="195441" cy="183289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783D17FC-39D8-49E4-9475-AA3987B1A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62" y="5196404"/>
            <a:ext cx="195441" cy="183289"/>
          </a:xfrm>
          <a:prstGeom prst="rect">
            <a:avLst/>
          </a:prstGeom>
        </p:spPr>
      </p:pic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443CB576-9193-4A5D-A421-14F66B62E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63" y="5537363"/>
            <a:ext cx="195441" cy="183289"/>
          </a:xfrm>
          <a:prstGeom prst="rect">
            <a:avLst/>
          </a:prstGeom>
        </p:spPr>
      </p:pic>
      <p:pic>
        <p:nvPicPr>
          <p:cNvPr id="62" name="Picture 61" descr="A close up of a logo&#10;&#10;Description automatically generated">
            <a:extLst>
              <a:ext uri="{FF2B5EF4-FFF2-40B4-BE49-F238E27FC236}">
                <a16:creationId xmlns:a16="http://schemas.microsoft.com/office/drawing/2014/main" id="{C4607B2B-7639-4C09-B07A-3D359A541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29" y="5888553"/>
            <a:ext cx="195441" cy="18328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A8622C-ECB3-4A9F-8E3D-B6F91B87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79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32149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9C877622-D215-4D9D-A137-AAB29D6FD9D3}"/>
              </a:ext>
            </a:extLst>
          </p:cNvPr>
          <p:cNvSpPr/>
          <p:nvPr/>
        </p:nvSpPr>
        <p:spPr bwMode="auto">
          <a:xfrm>
            <a:off x="5541853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C15EB3D-16B4-437A-9820-FC75C2DF49F7}"/>
              </a:ext>
            </a:extLst>
          </p:cNvPr>
          <p:cNvSpPr/>
          <p:nvPr/>
        </p:nvSpPr>
        <p:spPr bwMode="auto">
          <a:xfrm>
            <a:off x="9353097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2CB156F-E4AE-4CA8-B6B5-47B5A0C9980B}"/>
              </a:ext>
            </a:extLst>
          </p:cNvPr>
          <p:cNvSpPr/>
          <p:nvPr/>
        </p:nvSpPr>
        <p:spPr bwMode="auto">
          <a:xfrm>
            <a:off x="2016662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54B70CB3-3D47-4274-9FA6-4C03E52D7A9A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376173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43AFCF3B-769C-4CCE-825A-79493241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4548841"/>
            <a:ext cx="195441" cy="183289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C047922A-BE66-4B30-8E10-693DB2467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7" y="3833588"/>
            <a:ext cx="195441" cy="183289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0E96F547-E7CC-4F6C-99CE-66750CB0DF0C}"/>
              </a:ext>
            </a:extLst>
          </p:cNvPr>
          <p:cNvSpPr/>
          <p:nvPr/>
        </p:nvSpPr>
        <p:spPr bwMode="auto">
          <a:xfrm>
            <a:off x="2016662" y="488866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4179F2-4840-4D84-ABAC-5383FCCE4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9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0D3D85-71FE-47F9-A5B3-66344CCD15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Din orice </a:t>
            </a:r>
            <a:r>
              <a:rPr lang="en-US" dirty="0" err="1"/>
              <a:t>pozi</a:t>
            </a:r>
            <a:r>
              <a:rPr lang="ro-RO" dirty="0"/>
              <a:t>ție avem maxim 4 mutări:</a:t>
            </a:r>
          </a:p>
          <a:p>
            <a:pPr marL="0" indent="0">
              <a:buNone/>
            </a:pPr>
            <a:r>
              <a:rPr lang="ro-RO" dirty="0"/>
              <a:t>- </a:t>
            </a:r>
            <a:r>
              <a:rPr lang="ro-RO" b="1" dirty="0"/>
              <a:t>SUS</a:t>
            </a:r>
          </a:p>
          <a:p>
            <a:pPr marL="0" indent="0">
              <a:buNone/>
            </a:pPr>
            <a:r>
              <a:rPr lang="ro-RO" dirty="0"/>
              <a:t>- </a:t>
            </a:r>
            <a:r>
              <a:rPr lang="ro-RO" b="1" dirty="0"/>
              <a:t>JOS</a:t>
            </a:r>
          </a:p>
          <a:p>
            <a:pPr marL="0" indent="0">
              <a:buNone/>
            </a:pPr>
            <a:r>
              <a:rPr lang="ro-RO" dirty="0"/>
              <a:t>- </a:t>
            </a:r>
            <a:r>
              <a:rPr lang="ro-RO" b="1" dirty="0"/>
              <a:t>STÂNGA</a:t>
            </a:r>
          </a:p>
          <a:p>
            <a:pPr marL="0" indent="0">
              <a:buNone/>
            </a:pPr>
            <a:r>
              <a:rPr lang="ro-RO" dirty="0"/>
              <a:t>- </a:t>
            </a:r>
            <a:r>
              <a:rPr lang="ro-RO" b="1" dirty="0"/>
              <a:t>DREAPTA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153E6-7312-49C9-A737-DF02A74A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54" y="3094924"/>
            <a:ext cx="4227141" cy="314077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1064DD-1A7B-4DA6-BF0B-65C6AD70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86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32149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9C877622-D215-4D9D-A137-AAB29D6FD9D3}"/>
              </a:ext>
            </a:extLst>
          </p:cNvPr>
          <p:cNvSpPr/>
          <p:nvPr/>
        </p:nvSpPr>
        <p:spPr bwMode="auto">
          <a:xfrm>
            <a:off x="5541853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C15EB3D-16B4-437A-9820-FC75C2DF49F7}"/>
              </a:ext>
            </a:extLst>
          </p:cNvPr>
          <p:cNvSpPr/>
          <p:nvPr/>
        </p:nvSpPr>
        <p:spPr bwMode="auto">
          <a:xfrm>
            <a:off x="9353097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2CB156F-E4AE-4CA8-B6B5-47B5A0C9980B}"/>
              </a:ext>
            </a:extLst>
          </p:cNvPr>
          <p:cNvSpPr/>
          <p:nvPr/>
        </p:nvSpPr>
        <p:spPr bwMode="auto">
          <a:xfrm>
            <a:off x="2016662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54B70CB3-3D47-4274-9FA6-4C03E52D7A9A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376173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43AFCF3B-769C-4CCE-825A-79493241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4548841"/>
            <a:ext cx="195441" cy="183289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C047922A-BE66-4B30-8E10-693DB2467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7" y="3833588"/>
            <a:ext cx="195441" cy="183289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0E96F547-E7CC-4F6C-99CE-66750CB0DF0C}"/>
              </a:ext>
            </a:extLst>
          </p:cNvPr>
          <p:cNvSpPr/>
          <p:nvPr/>
        </p:nvSpPr>
        <p:spPr bwMode="auto">
          <a:xfrm>
            <a:off x="2016662" y="488866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C080B74-AE44-42EC-98BE-D76832B96737}"/>
              </a:ext>
            </a:extLst>
          </p:cNvPr>
          <p:cNvSpPr/>
          <p:nvPr/>
        </p:nvSpPr>
        <p:spPr bwMode="auto">
          <a:xfrm>
            <a:off x="9353096" y="4845794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25" name="Table 5">
            <a:extLst>
              <a:ext uri="{FF2B5EF4-FFF2-40B4-BE49-F238E27FC236}">
                <a16:creationId xmlns:a16="http://schemas.microsoft.com/office/drawing/2014/main" id="{D4F4FDE8-D0A4-487D-A850-F3B3A69A4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70140"/>
              </p:ext>
            </p:extLst>
          </p:nvPr>
        </p:nvGraphicFramePr>
        <p:xfrm>
          <a:off x="9174759" y="509564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C855C1EA-AAAA-4335-B764-8416E01A1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5882751"/>
            <a:ext cx="195441" cy="183289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A640AE52-537E-4960-90EF-17D8AA0C4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7" y="5167498"/>
            <a:ext cx="195441" cy="183289"/>
          </a:xfrm>
          <a:prstGeom prst="rect">
            <a:avLst/>
          </a:prstGeom>
        </p:spPr>
      </p:pic>
      <p:graphicFrame>
        <p:nvGraphicFramePr>
          <p:cNvPr id="33" name="Table 5">
            <a:extLst>
              <a:ext uri="{FF2B5EF4-FFF2-40B4-BE49-F238E27FC236}">
                <a16:creationId xmlns:a16="http://schemas.microsoft.com/office/drawing/2014/main" id="{FC47EA48-287A-4783-A21C-26E6F2030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424529"/>
              </p:ext>
            </p:extLst>
          </p:nvPr>
        </p:nvGraphicFramePr>
        <p:xfrm>
          <a:off x="7954095" y="509564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830FB8C9-BB07-45D9-994C-6E2BDB5A6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16" y="5882751"/>
            <a:ext cx="195441" cy="183289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0357AF4-773D-4ED2-89BD-595358EAA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73" y="5167498"/>
            <a:ext cx="195441" cy="183289"/>
          </a:xfrm>
          <a:prstGeom prst="rect">
            <a:avLst/>
          </a:prstGeom>
        </p:spPr>
      </p:pic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E5531B8E-7541-41C1-9AE0-176FBD428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939718"/>
              </p:ext>
            </p:extLst>
          </p:nvPr>
        </p:nvGraphicFramePr>
        <p:xfrm>
          <a:off x="6733431" y="509564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930AA291-1990-4B71-A012-C5C504E76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52" y="5882751"/>
            <a:ext cx="195441" cy="183289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B085E8A6-85FC-4DF5-8EC6-B9BD83996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09" y="5167498"/>
            <a:ext cx="195441" cy="183289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8D1C9E9B-B84B-407E-8BF5-EB0A9C1B1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466" y="5167497"/>
            <a:ext cx="195441" cy="183289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375AAA26-35BB-4A88-AEAB-5AB7FE1DE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90" y="5508458"/>
            <a:ext cx="195441" cy="183289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F91CE5B7-4F6E-4B5A-9606-0EFAFF92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896" y="5843138"/>
            <a:ext cx="195441" cy="18328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9FBA24-A7FE-4F8E-8D73-62395F4F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71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32149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9C877622-D215-4D9D-A137-AAB29D6FD9D3}"/>
              </a:ext>
            </a:extLst>
          </p:cNvPr>
          <p:cNvSpPr/>
          <p:nvPr/>
        </p:nvSpPr>
        <p:spPr bwMode="auto">
          <a:xfrm>
            <a:off x="5541853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C15EB3D-16B4-437A-9820-FC75C2DF49F7}"/>
              </a:ext>
            </a:extLst>
          </p:cNvPr>
          <p:cNvSpPr/>
          <p:nvPr/>
        </p:nvSpPr>
        <p:spPr bwMode="auto">
          <a:xfrm>
            <a:off x="9353097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2CB156F-E4AE-4CA8-B6B5-47B5A0C9980B}"/>
              </a:ext>
            </a:extLst>
          </p:cNvPr>
          <p:cNvSpPr/>
          <p:nvPr/>
        </p:nvSpPr>
        <p:spPr bwMode="auto">
          <a:xfrm>
            <a:off x="2016662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54B70CB3-3D47-4274-9FA6-4C03E52D7A9A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376173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43AFCF3B-769C-4CCE-825A-79493241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4548841"/>
            <a:ext cx="195441" cy="183289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C047922A-BE66-4B30-8E10-693DB2467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7" y="3833588"/>
            <a:ext cx="195441" cy="183289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0E96F547-E7CC-4F6C-99CE-66750CB0DF0C}"/>
              </a:ext>
            </a:extLst>
          </p:cNvPr>
          <p:cNvSpPr/>
          <p:nvPr/>
        </p:nvSpPr>
        <p:spPr bwMode="auto">
          <a:xfrm>
            <a:off x="2016662" y="488866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C080B74-AE44-42EC-98BE-D76832B96737}"/>
              </a:ext>
            </a:extLst>
          </p:cNvPr>
          <p:cNvSpPr/>
          <p:nvPr/>
        </p:nvSpPr>
        <p:spPr bwMode="auto">
          <a:xfrm>
            <a:off x="9353096" y="4845794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rgbClr val="F57BA1"/>
          </a:solidFill>
          <a:ln w="50800" cap="flat" cmpd="sng" algn="ctr">
            <a:solidFill>
              <a:srgbClr val="F57BA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C9570-C82D-432B-8DD3-D1F1EDF9C9D9}"/>
              </a:ext>
            </a:extLst>
          </p:cNvPr>
          <p:cNvSpPr txBox="1"/>
          <p:nvPr/>
        </p:nvSpPr>
        <p:spPr>
          <a:xfrm>
            <a:off x="1838326" y="5736925"/>
            <a:ext cx="8714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Am </a:t>
            </a:r>
            <a:r>
              <a:rPr lang="en-US" sz="2400" b="1" dirty="0" err="1"/>
              <a:t>verificat</a:t>
            </a:r>
            <a:r>
              <a:rPr lang="en-US" sz="2400" b="1" dirty="0"/>
              <a:t> tot </a:t>
            </a:r>
            <a:r>
              <a:rPr lang="en-US" sz="2400" b="1" dirty="0" err="1"/>
              <a:t>arborele</a:t>
            </a:r>
            <a:r>
              <a:rPr lang="en-US" sz="2400" b="1" dirty="0"/>
              <a:t>. Pentru 3 </a:t>
            </a:r>
            <a:r>
              <a:rPr lang="en-US" sz="2400" b="1" dirty="0" err="1"/>
              <a:t>regine</a:t>
            </a:r>
            <a:r>
              <a:rPr lang="en-US" sz="2400" b="1" dirty="0"/>
              <a:t> nu exist</a:t>
            </a:r>
            <a:r>
              <a:rPr lang="ro-RO" sz="2400" b="1" dirty="0"/>
              <a:t>ă soluție.</a:t>
            </a:r>
            <a:endParaRPr lang="en-US" sz="2400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D53C3C-08D5-4EE5-B0CD-0A3B283A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1081088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5422A-FBDB-4868-BEEB-B41652EFB579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71F6BE00-EE7E-4192-8690-ED87826338A3}"/>
              </a:ext>
            </a:extLst>
          </p:cNvPr>
          <p:cNvGraphicFramePr>
            <a:graphicFrameLocks noGrp="1"/>
          </p:cNvGraphicFramePr>
          <p:nvPr/>
        </p:nvGraphicFramePr>
        <p:xfrm>
          <a:off x="5363515" y="2420082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5E486680-2CBC-4BC9-81C7-FAAAA84B58FC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242782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E86CF05-649C-4F94-878D-DF8A95E6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6" y="2508485"/>
            <a:ext cx="195441" cy="183289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168EAA94-18E4-4AAA-9591-8AC20F2F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36" y="2860131"/>
            <a:ext cx="195441" cy="18328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43D45E9-92D1-4590-952E-8AB90849A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3214931"/>
            <a:ext cx="195441" cy="18328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2FC5EB7-AD75-4BD1-B718-C222C0616F9F}"/>
              </a:ext>
            </a:extLst>
          </p:cNvPr>
          <p:cNvSpPr/>
          <p:nvPr/>
        </p:nvSpPr>
        <p:spPr bwMode="auto">
          <a:xfrm>
            <a:off x="5547360" y="217491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B6096C7C-A716-47F4-B3FF-069B84463767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3807896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89080AF-B8FC-4B7E-ADF0-86CD0B6C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41" y="3879752"/>
            <a:ext cx="195441" cy="18328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91F4781-F070-4170-AB69-46154190B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3" y="4571902"/>
            <a:ext cx="195441" cy="18328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9C877622-D215-4D9D-A137-AAB29D6FD9D3}"/>
              </a:ext>
            </a:extLst>
          </p:cNvPr>
          <p:cNvSpPr/>
          <p:nvPr/>
        </p:nvSpPr>
        <p:spPr bwMode="auto">
          <a:xfrm>
            <a:off x="5541853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bg2">
              <a:lumMod val="40000"/>
              <a:lumOff val="60000"/>
            </a:schemeClr>
          </a:solidFill>
          <a:ln w="508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0C15EB3D-16B4-437A-9820-FC75C2DF49F7}"/>
              </a:ext>
            </a:extLst>
          </p:cNvPr>
          <p:cNvSpPr/>
          <p:nvPr/>
        </p:nvSpPr>
        <p:spPr bwMode="auto">
          <a:xfrm>
            <a:off x="9353097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2CB156F-E4AE-4CA8-B6B5-47B5A0C9980B}"/>
              </a:ext>
            </a:extLst>
          </p:cNvPr>
          <p:cNvSpPr/>
          <p:nvPr/>
        </p:nvSpPr>
        <p:spPr bwMode="auto">
          <a:xfrm>
            <a:off x="2016662" y="3517225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tx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graphicFrame>
        <p:nvGraphicFramePr>
          <p:cNvPr id="44" name="Table 5">
            <a:extLst>
              <a:ext uri="{FF2B5EF4-FFF2-40B4-BE49-F238E27FC236}">
                <a16:creationId xmlns:a16="http://schemas.microsoft.com/office/drawing/2014/main" id="{54B70CB3-3D47-4274-9FA6-4C03E52D7A9A}"/>
              </a:ext>
            </a:extLst>
          </p:cNvPr>
          <p:cNvGraphicFramePr>
            <a:graphicFrameLocks noGrp="1"/>
          </p:cNvGraphicFramePr>
          <p:nvPr/>
        </p:nvGraphicFramePr>
        <p:xfrm>
          <a:off x="9174759" y="3761733"/>
          <a:ext cx="1088196" cy="10089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732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362732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</a:tblGrid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FBC99F"/>
                        </a:solidFill>
                      </a:endParaRPr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31363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</a:tbl>
          </a:graphicData>
        </a:graphic>
      </p:graphicFrame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43AFCF3B-769C-4CCE-825A-79493241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480" y="4548841"/>
            <a:ext cx="195441" cy="183289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C047922A-BE66-4B30-8E10-693DB2467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37" y="3833588"/>
            <a:ext cx="195441" cy="183289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0E96F547-E7CC-4F6C-99CE-66750CB0DF0C}"/>
              </a:ext>
            </a:extLst>
          </p:cNvPr>
          <p:cNvSpPr/>
          <p:nvPr/>
        </p:nvSpPr>
        <p:spPr bwMode="auto">
          <a:xfrm>
            <a:off x="2016662" y="4888669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bg2">
              <a:lumMod val="40000"/>
              <a:lumOff val="60000"/>
            </a:schemeClr>
          </a:solidFill>
          <a:ln w="508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C080B74-AE44-42EC-98BE-D76832B96737}"/>
              </a:ext>
            </a:extLst>
          </p:cNvPr>
          <p:cNvSpPr/>
          <p:nvPr/>
        </p:nvSpPr>
        <p:spPr bwMode="auto">
          <a:xfrm>
            <a:off x="9353096" y="4845794"/>
            <a:ext cx="731520" cy="164024"/>
          </a:xfrm>
          <a:prstGeom prst="downArrow">
            <a:avLst>
              <a:gd name="adj1" fmla="val 50000"/>
              <a:gd name="adj2" fmla="val 66290"/>
            </a:avLst>
          </a:prstGeom>
          <a:solidFill>
            <a:schemeClr val="bg2">
              <a:lumMod val="40000"/>
              <a:lumOff val="60000"/>
            </a:schemeClr>
          </a:solidFill>
          <a:ln w="508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5C9570-C82D-432B-8DD3-D1F1EDF9C9D9}"/>
              </a:ext>
            </a:extLst>
          </p:cNvPr>
          <p:cNvSpPr txBox="1"/>
          <p:nvPr/>
        </p:nvSpPr>
        <p:spPr>
          <a:xfrm>
            <a:off x="1081363" y="5492615"/>
            <a:ext cx="10029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Dac</a:t>
            </a:r>
            <a:r>
              <a:rPr lang="ro-RO" sz="2000" b="1" dirty="0"/>
              <a:t>ă avem doar o regină pe coloană putem să nu folosim o matrice ci un vector.</a:t>
            </a:r>
          </a:p>
          <a:p>
            <a:r>
              <a:rPr lang="ro-RO" sz="2000" b="1" dirty="0"/>
              <a:t>Index-</a:t>
            </a:r>
            <a:r>
              <a:rPr lang="ro-RO" sz="2000" b="1" dirty="0" err="1"/>
              <a:t>ul</a:t>
            </a:r>
            <a:r>
              <a:rPr lang="ro-RO" sz="2000" b="1" dirty="0"/>
              <a:t> vectorului reprezintă coloana iar valoarea reprezintă linia.</a:t>
            </a:r>
            <a:endParaRPr lang="en-US" sz="2000" b="1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F8C783E-0F6C-4CF1-9B5F-E791C257F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511580"/>
              </p:ext>
            </p:extLst>
          </p:nvPr>
        </p:nvGraphicFramePr>
        <p:xfrm>
          <a:off x="3186532" y="2553701"/>
          <a:ext cx="1207128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2376">
                  <a:extLst>
                    <a:ext uri="{9D8B030D-6E8A-4147-A177-3AD203B41FA5}">
                      <a16:colId xmlns:a16="http://schemas.microsoft.com/office/drawing/2014/main" val="2050091331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3599387287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2042533248"/>
                    </a:ext>
                  </a:extLst>
                </a:gridCol>
              </a:tblGrid>
              <a:tr h="279575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025297"/>
                  </a:ext>
                </a:extLst>
              </a:tr>
              <a:tr h="279575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62173"/>
                  </a:ext>
                </a:extLst>
              </a:tr>
            </a:tbl>
          </a:graphicData>
        </a:graphic>
      </p:graphicFrame>
      <p:graphicFrame>
        <p:nvGraphicFramePr>
          <p:cNvPr id="30" name="Table 6">
            <a:extLst>
              <a:ext uri="{FF2B5EF4-FFF2-40B4-BE49-F238E27FC236}">
                <a16:creationId xmlns:a16="http://schemas.microsoft.com/office/drawing/2014/main" id="{A63085CC-320E-43E0-9193-64A94A59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569860"/>
              </p:ext>
            </p:extLst>
          </p:nvPr>
        </p:nvGraphicFramePr>
        <p:xfrm>
          <a:off x="3186532" y="3961022"/>
          <a:ext cx="1207128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2376">
                  <a:extLst>
                    <a:ext uri="{9D8B030D-6E8A-4147-A177-3AD203B41FA5}">
                      <a16:colId xmlns:a16="http://schemas.microsoft.com/office/drawing/2014/main" val="2050091331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3599387287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2042533248"/>
                    </a:ext>
                  </a:extLst>
                </a:gridCol>
              </a:tblGrid>
              <a:tr h="279575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025297"/>
                  </a:ext>
                </a:extLst>
              </a:tr>
              <a:tr h="279575"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62173"/>
                  </a:ext>
                </a:extLst>
              </a:tr>
            </a:tbl>
          </a:graphicData>
        </a:graphic>
      </p:graphicFrame>
      <p:graphicFrame>
        <p:nvGraphicFramePr>
          <p:cNvPr id="32" name="Table 6">
            <a:extLst>
              <a:ext uri="{FF2B5EF4-FFF2-40B4-BE49-F238E27FC236}">
                <a16:creationId xmlns:a16="http://schemas.microsoft.com/office/drawing/2014/main" id="{3D3A9619-6744-4198-AC0E-439866A7D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813878"/>
              </p:ext>
            </p:extLst>
          </p:nvPr>
        </p:nvGraphicFramePr>
        <p:xfrm>
          <a:off x="6511344" y="2553701"/>
          <a:ext cx="1207128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2376">
                  <a:extLst>
                    <a:ext uri="{9D8B030D-6E8A-4147-A177-3AD203B41FA5}">
                      <a16:colId xmlns:a16="http://schemas.microsoft.com/office/drawing/2014/main" val="2050091331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3599387287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2042533248"/>
                    </a:ext>
                  </a:extLst>
                </a:gridCol>
              </a:tblGrid>
              <a:tr h="279575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025297"/>
                  </a:ext>
                </a:extLst>
              </a:tr>
              <a:tr h="279575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62173"/>
                  </a:ext>
                </a:extLst>
              </a:tr>
            </a:tbl>
          </a:graphicData>
        </a:graphic>
      </p:graphicFrame>
      <p:graphicFrame>
        <p:nvGraphicFramePr>
          <p:cNvPr id="33" name="Table 6">
            <a:extLst>
              <a:ext uri="{FF2B5EF4-FFF2-40B4-BE49-F238E27FC236}">
                <a16:creationId xmlns:a16="http://schemas.microsoft.com/office/drawing/2014/main" id="{C011B976-2F23-407C-A638-BAD652B16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875786"/>
              </p:ext>
            </p:extLst>
          </p:nvPr>
        </p:nvGraphicFramePr>
        <p:xfrm>
          <a:off x="7922271" y="2571756"/>
          <a:ext cx="1207128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2376">
                  <a:extLst>
                    <a:ext uri="{9D8B030D-6E8A-4147-A177-3AD203B41FA5}">
                      <a16:colId xmlns:a16="http://schemas.microsoft.com/office/drawing/2014/main" val="2050091331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3599387287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2042533248"/>
                    </a:ext>
                  </a:extLst>
                </a:gridCol>
              </a:tblGrid>
              <a:tr h="279575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025297"/>
                  </a:ext>
                </a:extLst>
              </a:tr>
              <a:tr h="279575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62173"/>
                  </a:ext>
                </a:extLst>
              </a:tr>
            </a:tbl>
          </a:graphicData>
        </a:graphic>
      </p:graphicFrame>
      <p:graphicFrame>
        <p:nvGraphicFramePr>
          <p:cNvPr id="34" name="Table 6">
            <a:extLst>
              <a:ext uri="{FF2B5EF4-FFF2-40B4-BE49-F238E27FC236}">
                <a16:creationId xmlns:a16="http://schemas.microsoft.com/office/drawing/2014/main" id="{0FCB36F7-FABF-4A4B-9AF2-CADC98FB5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279315"/>
              </p:ext>
            </p:extLst>
          </p:nvPr>
        </p:nvGraphicFramePr>
        <p:xfrm>
          <a:off x="7922271" y="3851642"/>
          <a:ext cx="1207128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2376">
                  <a:extLst>
                    <a:ext uri="{9D8B030D-6E8A-4147-A177-3AD203B41FA5}">
                      <a16:colId xmlns:a16="http://schemas.microsoft.com/office/drawing/2014/main" val="2050091331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3599387287"/>
                    </a:ext>
                  </a:extLst>
                </a:gridCol>
                <a:gridCol w="402376">
                  <a:extLst>
                    <a:ext uri="{9D8B030D-6E8A-4147-A177-3AD203B41FA5}">
                      <a16:colId xmlns:a16="http://schemas.microsoft.com/office/drawing/2014/main" val="2042533248"/>
                    </a:ext>
                  </a:extLst>
                </a:gridCol>
              </a:tblGrid>
              <a:tr h="279575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025297"/>
                  </a:ext>
                </a:extLst>
              </a:tr>
              <a:tr h="279575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62173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2EDACC8-E974-45B8-8F66-6C39C57E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04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r>
              <a:rPr lang="ro-RO" dirty="0">
                <a:solidFill>
                  <a:schemeClr val="accent2"/>
                </a:solidFill>
              </a:rPr>
              <a:t> – soluție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002820"/>
              </p:ext>
            </p:extLst>
          </p:nvPr>
        </p:nvGraphicFramePr>
        <p:xfrm>
          <a:off x="52057" y="1038556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C5651E-788B-4922-8B9D-78E020DD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25" y="1165743"/>
            <a:ext cx="489205" cy="45878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44AFAE5-E01F-47CF-85C5-9FDD3179C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40" y="1843688"/>
            <a:ext cx="489205" cy="45878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8DC706-C91E-4DAD-806C-C901D92D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51" y="2492198"/>
            <a:ext cx="489205" cy="45878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A246136-8521-4D45-9070-8D0FCEA6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74" y="3834616"/>
            <a:ext cx="489205" cy="45878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AC3D841-9EDF-4045-B66E-4D980B57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19" y="5840733"/>
            <a:ext cx="489205" cy="458788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7D5C81E-2281-4A7B-B969-734FF359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48" y="5179252"/>
            <a:ext cx="489205" cy="458788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01A57F-873E-4FB4-98AD-AF2BE974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22" y="4527499"/>
            <a:ext cx="489205" cy="458788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EB6C2DA-5905-437F-A29D-E96D71F9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6" y="3157074"/>
            <a:ext cx="489205" cy="458788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097ECAF-781B-4030-B080-03C239581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06074"/>
              </p:ext>
            </p:extLst>
          </p:nvPr>
        </p:nvGraphicFramePr>
        <p:xfrm>
          <a:off x="7060208" y="2874182"/>
          <a:ext cx="4611336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6417">
                  <a:extLst>
                    <a:ext uri="{9D8B030D-6E8A-4147-A177-3AD203B41FA5}">
                      <a16:colId xmlns:a16="http://schemas.microsoft.com/office/drawing/2014/main" val="3107746515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2965373838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2890904221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284444575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4100890742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1023973868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1998122201"/>
                    </a:ext>
                  </a:extLst>
                </a:gridCol>
                <a:gridCol w="576417">
                  <a:extLst>
                    <a:ext uri="{9D8B030D-6E8A-4147-A177-3AD203B41FA5}">
                      <a16:colId xmlns:a16="http://schemas.microsoft.com/office/drawing/2014/main" val="120984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301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42464"/>
                  </a:ext>
                </a:extLst>
              </a:tr>
            </a:tbl>
          </a:graphicData>
        </a:graphic>
      </p:graphicFrame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5C779C-5F27-4114-8D0D-B7C7C74B0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3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9780-0052-49F1-8EEF-B5197514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Modelarea problemelor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58015-5632-4143-9C42-1B7540984D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o-RO" dirty="0"/>
              <a:t>Foarte multe soluții pentru probleme pot fi modelate ca un arbore.</a:t>
            </a:r>
          </a:p>
          <a:p>
            <a:pPr>
              <a:buClr>
                <a:schemeClr val="accent2"/>
              </a:buClr>
            </a:pPr>
            <a:r>
              <a:rPr lang="ro-RO" dirty="0"/>
              <a:t>Fiecare nod al arborelui reprezintă o soluție parțială.</a:t>
            </a:r>
          </a:p>
          <a:p>
            <a:pPr>
              <a:buClr>
                <a:schemeClr val="accent2"/>
              </a:buClr>
            </a:pPr>
            <a:r>
              <a:rPr lang="ro-RO" dirty="0"/>
              <a:t>Cu cât mergem mai adânc, mai jos, în arbore soluția crește.</a:t>
            </a:r>
          </a:p>
          <a:p>
            <a:pPr>
              <a:buClr>
                <a:schemeClr val="accent2"/>
              </a:buClr>
            </a:pPr>
            <a:r>
              <a:rPr lang="ro-RO" dirty="0"/>
              <a:t>Unele frunze pot fi soluții.</a:t>
            </a:r>
          </a:p>
          <a:p>
            <a:pPr>
              <a:buClr>
                <a:schemeClr val="accent2"/>
              </a:buClr>
            </a:pPr>
            <a:endParaRPr lang="ro-RO" dirty="0"/>
          </a:p>
          <a:p>
            <a:pPr>
              <a:buClr>
                <a:schemeClr val="accent2"/>
              </a:buClr>
            </a:pPr>
            <a:r>
              <a:rPr lang="ro-RO" dirty="0"/>
              <a:t>E important ca verificarea soluției să se poate face mai rapid decât găsirea ei.</a:t>
            </a:r>
          </a:p>
          <a:p>
            <a:pPr>
              <a:buClr>
                <a:schemeClr val="accent2"/>
              </a:buClr>
            </a:pPr>
            <a:endParaRPr lang="ro-RO" dirty="0"/>
          </a:p>
          <a:p>
            <a:pPr>
              <a:buClr>
                <a:schemeClr val="accent2"/>
              </a:buClr>
            </a:pPr>
            <a:r>
              <a:rPr lang="ro-RO" dirty="0"/>
              <a:t>Dacă putem construi un astfel de arbore putem găsi soluții printr-o simplă parcurgere a sa.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636C5-48C8-4166-B35F-91CFD7CDB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77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C64D-70B2-4AD5-A745-CC0B8B3E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Reminder DFS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D26DEB-6DE8-4F6E-97E9-29DEE4ADFF59}"/>
              </a:ext>
            </a:extLst>
          </p:cNvPr>
          <p:cNvSpPr/>
          <p:nvPr/>
        </p:nvSpPr>
        <p:spPr>
          <a:xfrm>
            <a:off x="1838325" y="2251751"/>
            <a:ext cx="99126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DFS(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visited[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.name] = 1;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.numNeighbors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[i]-&gt;name])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DFS(*(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905F7F-FADD-46F1-8980-1B09C04C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81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CAEA-F2A1-4C6E-B9E3-99803A2C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Backtracking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9C97C4-5449-4828-8456-E037A472FEFA}"/>
              </a:ext>
            </a:extLst>
          </p:cNvPr>
          <p:cNvSpPr/>
          <p:nvPr/>
        </p:nvSpPr>
        <p:spPr>
          <a:xfrm>
            <a:off x="1971471" y="1403608"/>
            <a:ext cx="851535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backtracking(</a:t>
            </a:r>
            <a:r>
              <a:rPr lang="en-US" sz="2800" err="1">
                <a:solidFill>
                  <a:srgbClr val="000000"/>
                </a:solidFill>
                <a:latin typeface="Consolas" panose="020B0609020204030204" pitchFamily="49" charset="0"/>
              </a:rPr>
              <a:t>partialSolution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canReject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isSolution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printSolution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increaseStep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hasChoiceAtStep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getNextChoiceAtStep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backtracking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8404E-1B74-4C5F-8CB7-53010CCD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47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70DE-4680-4A62-A1B1-677C5F58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 </a:t>
            </a:r>
            <a:r>
              <a:rPr lang="en-US" dirty="0" err="1">
                <a:solidFill>
                  <a:schemeClr val="accent2"/>
                </a:solidFill>
              </a:rPr>
              <a:t>ce</a:t>
            </a:r>
            <a:r>
              <a:rPr lang="en-US" dirty="0">
                <a:solidFill>
                  <a:schemeClr val="accent2"/>
                </a:solidFill>
              </a:rPr>
              <a:t> backtracking </a:t>
            </a:r>
            <a:r>
              <a:rPr lang="ro-RO" dirty="0">
                <a:solidFill>
                  <a:schemeClr val="accent2"/>
                </a:solidFill>
              </a:rPr>
              <a:t>și </a:t>
            </a:r>
            <a:r>
              <a:rPr lang="en-US" dirty="0">
                <a:solidFill>
                  <a:schemeClr val="accent2"/>
                </a:solidFill>
              </a:rPr>
              <a:t>nu DFS?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1EC3-7FB5-4A4C-AF32-DC979A6EEE8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2466753"/>
            <a:ext cx="11197087" cy="3830530"/>
          </a:xfrm>
        </p:spPr>
        <p:txBody>
          <a:bodyPr/>
          <a:lstStyle/>
          <a:p>
            <a:r>
              <a:rPr lang="en-US" dirty="0"/>
              <a:t>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s</a:t>
            </a:r>
            <a:r>
              <a:rPr lang="ro-RO" dirty="0"/>
              <a:t>ă ținem avem tot arborele, știind structura sa putem să lucrăm cu un singur nod la un moment dat.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8E8FF-42DD-4EBB-8F90-73E20C55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0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</a:t>
            </a:r>
            <a:r>
              <a:rPr lang="ro-RO" dirty="0">
                <a:solidFill>
                  <a:schemeClr val="accent2"/>
                </a:solidFill>
              </a:rPr>
              <a:t>ă</a:t>
            </a:r>
            <a:r>
              <a:rPr lang="en-US" dirty="0" err="1">
                <a:solidFill>
                  <a:schemeClr val="accent2"/>
                </a:solidFill>
              </a:rPr>
              <a:t>utarea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progresiv</a:t>
            </a:r>
            <a:r>
              <a:rPr lang="ro-RO" dirty="0">
                <a:solidFill>
                  <a:schemeClr val="accent2"/>
                </a:solidFill>
              </a:rPr>
              <a:t>ă</a:t>
            </a:r>
            <a:r>
              <a:rPr lang="en-US" dirty="0">
                <a:solidFill>
                  <a:schemeClr val="accent2"/>
                </a:solidFill>
              </a:rPr>
              <a:t> a </a:t>
            </a:r>
            <a:r>
              <a:rPr lang="en-US" dirty="0" err="1">
                <a:solidFill>
                  <a:schemeClr val="accent2"/>
                </a:solidFill>
              </a:rPr>
              <a:t>unei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solu</a:t>
            </a:r>
            <a:r>
              <a:rPr lang="ro-RO" dirty="0">
                <a:solidFill>
                  <a:schemeClr val="accent2"/>
                </a:solidFill>
              </a:rPr>
              <a:t>ţ</a:t>
            </a:r>
            <a:r>
              <a:rPr lang="en-US" dirty="0">
                <a:solidFill>
                  <a:schemeClr val="accent2"/>
                </a:solidFill>
              </a:rPr>
              <a:t>ii </a:t>
            </a:r>
            <a:endParaRPr lang="ro-RO" dirty="0">
              <a:solidFill>
                <a:schemeClr val="accent2"/>
              </a:solidFill>
            </a:endParaRP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286000" y="3733800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start</a:t>
            </a: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2967039" y="3962400"/>
            <a:ext cx="7588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3733800" y="3733800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?</a:t>
            </a: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3962400" y="2514600"/>
            <a:ext cx="914400" cy="1219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4038600" y="3962400"/>
            <a:ext cx="762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876800" y="2286000"/>
            <a:ext cx="381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?</a:t>
            </a:r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V="1">
            <a:off x="5181600" y="2057400"/>
            <a:ext cx="8382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5181600" y="2590800"/>
            <a:ext cx="6858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5867400" y="26670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dead end</a:t>
            </a:r>
          </a:p>
        </p:txBody>
      </p: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6019800" y="18288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dead end</a:t>
            </a:r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5257800" y="2209800"/>
            <a:ext cx="8382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 flipH="1" flipV="1">
            <a:off x="5105400" y="2743200"/>
            <a:ext cx="7620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 flipH="1">
            <a:off x="4114800" y="2819400"/>
            <a:ext cx="762000" cy="990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09" name="Text Box 21"/>
          <p:cNvSpPr txBox="1">
            <a:spLocks noChangeArrowheads="1"/>
          </p:cNvSpPr>
          <p:nvPr/>
        </p:nvSpPr>
        <p:spPr bwMode="auto">
          <a:xfrm>
            <a:off x="4800600" y="3733800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?</a:t>
            </a:r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 flipV="1">
            <a:off x="5181600" y="3657600"/>
            <a:ext cx="6858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1" name="Text Box 23"/>
          <p:cNvSpPr txBox="1">
            <a:spLocks noChangeArrowheads="1"/>
          </p:cNvSpPr>
          <p:nvPr/>
        </p:nvSpPr>
        <p:spPr bwMode="auto">
          <a:xfrm>
            <a:off x="5867400" y="3505200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?</a:t>
            </a:r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 flipV="1">
            <a:off x="6172200" y="3124200"/>
            <a:ext cx="15240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6248400" y="3733800"/>
            <a:ext cx="13716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4" name="Text Box 26"/>
          <p:cNvSpPr txBox="1">
            <a:spLocks noChangeArrowheads="1"/>
          </p:cNvSpPr>
          <p:nvPr/>
        </p:nvSpPr>
        <p:spPr bwMode="auto">
          <a:xfrm>
            <a:off x="7543800" y="38862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dead end</a:t>
            </a:r>
          </a:p>
        </p:txBody>
      </p:sp>
      <p:sp>
        <p:nvSpPr>
          <p:cNvPr id="12315" name="Text Box 27"/>
          <p:cNvSpPr txBox="1">
            <a:spLocks noChangeArrowheads="1"/>
          </p:cNvSpPr>
          <p:nvPr/>
        </p:nvSpPr>
        <p:spPr bwMode="auto">
          <a:xfrm>
            <a:off x="7696200" y="28956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dead end</a:t>
            </a:r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H="1">
            <a:off x="6248400" y="3276600"/>
            <a:ext cx="15240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 flipH="1" flipV="1">
            <a:off x="6172200" y="3886200"/>
            <a:ext cx="12954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 flipH="1">
            <a:off x="5181600" y="3810000"/>
            <a:ext cx="6858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>
            <a:off x="5029200" y="4191000"/>
            <a:ext cx="7620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20" name="Text Box 32"/>
          <p:cNvSpPr txBox="1">
            <a:spLocks noChangeArrowheads="1"/>
          </p:cNvSpPr>
          <p:nvPr/>
        </p:nvSpPr>
        <p:spPr bwMode="auto">
          <a:xfrm>
            <a:off x="5715000" y="4800600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?</a:t>
            </a:r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 flipV="1">
            <a:off x="6019800" y="4572000"/>
            <a:ext cx="8382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22" name="Line 34"/>
          <p:cNvSpPr>
            <a:spLocks noChangeShapeType="1"/>
          </p:cNvSpPr>
          <p:nvPr/>
        </p:nvSpPr>
        <p:spPr bwMode="auto">
          <a:xfrm>
            <a:off x="6019800" y="5105400"/>
            <a:ext cx="7620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12323" name="Text Box 35"/>
          <p:cNvSpPr txBox="1">
            <a:spLocks noChangeArrowheads="1"/>
          </p:cNvSpPr>
          <p:nvPr/>
        </p:nvSpPr>
        <p:spPr bwMode="auto">
          <a:xfrm>
            <a:off x="6705600" y="53340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</a:rPr>
              <a:t>success!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2324" name="Text Box 36"/>
          <p:cNvSpPr txBox="1">
            <a:spLocks noChangeArrowheads="1"/>
          </p:cNvSpPr>
          <p:nvPr/>
        </p:nvSpPr>
        <p:spPr bwMode="auto">
          <a:xfrm>
            <a:off x="6858000" y="4343400"/>
            <a:ext cx="1600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dead end</a:t>
            </a:r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H="1">
            <a:off x="6096000" y="4724400"/>
            <a:ext cx="83820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A7C3C-D790-474D-AE2B-5EB748D00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utoUpdateAnimBg="0"/>
      <p:bldP spid="12294" grpId="0" animBg="1"/>
      <p:bldP spid="12295" grpId="0" autoUpdateAnimBg="0"/>
      <p:bldP spid="12296" grpId="0" animBg="1"/>
      <p:bldP spid="12297" grpId="0" animBg="1"/>
      <p:bldP spid="12299" grpId="0" autoUpdateAnimBg="0"/>
      <p:bldP spid="12300" grpId="0" animBg="1"/>
      <p:bldP spid="12301" grpId="0" animBg="1"/>
      <p:bldP spid="12303" grpId="0" autoUpdateAnimBg="0"/>
      <p:bldP spid="12305" grpId="0" autoUpdateAnimBg="0"/>
      <p:bldP spid="12306" grpId="0" animBg="1"/>
      <p:bldP spid="12307" grpId="0" animBg="1"/>
      <p:bldP spid="12308" grpId="0" animBg="1"/>
      <p:bldP spid="12309" grpId="0" autoUpdateAnimBg="0"/>
      <p:bldP spid="12310" grpId="0" animBg="1"/>
      <p:bldP spid="12311" grpId="0" autoUpdateAnimBg="0"/>
      <p:bldP spid="12312" grpId="0" animBg="1"/>
      <p:bldP spid="12313" grpId="0" animBg="1"/>
      <p:bldP spid="12314" grpId="0" autoUpdateAnimBg="0"/>
      <p:bldP spid="12315" grpId="0" autoUpdateAnimBg="0"/>
      <p:bldP spid="12316" grpId="0" animBg="1"/>
      <p:bldP spid="12317" grpId="0" animBg="1"/>
      <p:bldP spid="12318" grpId="0" animBg="1"/>
      <p:bldP spid="12319" grpId="0" animBg="1"/>
      <p:bldP spid="12320" grpId="0" autoUpdateAnimBg="0"/>
      <p:bldP spid="12321" grpId="0" animBg="1"/>
      <p:bldP spid="12322" grpId="0" animBg="1"/>
      <p:bldP spid="12323" grpId="0" autoUpdateAnimBg="0"/>
      <p:bldP spid="12324" grpId="0" autoUpdateAnimBg="0"/>
      <p:bldP spid="123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3E11-AE0B-4097-A372-019BFC6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aranjamentelor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297172" y="1924493"/>
                <a:ext cx="10374368" cy="4372790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ro-RO" dirty="0" err="1"/>
                  <a:t>Aranjamante</a:t>
                </a:r>
                <a:r>
                  <a:rPr lang="ro-RO" dirty="0"/>
                  <a:t> de 4 luate câte 2: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ro-RO" dirty="0"/>
                  <a:t>{1,2},{1,3},{1,4},{2,1},{2,3},{2,4},{3,1},{3,2},{3,4},{4,1},{4,2},{4,3}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>
                  <a:buClr>
                    <a:schemeClr val="accent2"/>
                  </a:buClr>
                </a:pPr>
                <a:r>
                  <a:rPr lang="en-US" dirty="0" err="1"/>
                  <a:t>Aranjamente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luate</a:t>
                </a:r>
                <a:r>
                  <a:rPr lang="en-US" dirty="0"/>
                  <a:t> c</a:t>
                </a:r>
                <a:r>
                  <a:rPr lang="ro-RO" dirty="0"/>
                  <a:t>â</a:t>
                </a:r>
                <a:r>
                  <a:rPr lang="en-US" dirty="0" err="1"/>
                  <a:t>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o-RO" dirty="0"/>
                  <a:t>sunt </a:t>
                </a:r>
                <a:r>
                  <a:rPr lang="en-US" dirty="0"/>
                  <a:t>toate </a:t>
                </a:r>
                <a:r>
                  <a:rPr lang="en-US" dirty="0" err="1"/>
                  <a:t>submul</a:t>
                </a:r>
                <a:r>
                  <a:rPr lang="ro-RO" dirty="0"/>
                  <a:t>ţ</a:t>
                </a:r>
                <a:r>
                  <a:rPr lang="en-US" dirty="0" err="1"/>
                  <a:t>imile</a:t>
                </a:r>
                <a:r>
                  <a:rPr lang="en-US" dirty="0"/>
                  <a:t> de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/>
                  <a:t>elemente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∈{1,2…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297172" y="1924493"/>
                <a:ext cx="10374368" cy="4372790"/>
              </a:xfrm>
              <a:blipFill>
                <a:blip r:embed="rId2"/>
                <a:stretch>
                  <a:fillRect l="-1234" t="-251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1C315-CEBF-42FE-80D4-1F2DD01B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6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0D3D85-71FE-47F9-A5B3-66344CCD15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Unele</a:t>
            </a:r>
            <a:r>
              <a:rPr lang="en-US" dirty="0"/>
              <a:t> mut</a:t>
            </a:r>
            <a:r>
              <a:rPr lang="ro-RO" dirty="0" err="1"/>
              <a:t>ări</a:t>
            </a:r>
            <a:r>
              <a:rPr lang="ro-RO" dirty="0"/>
              <a:t> evident nu pot fi făcute. Nu putem intra într-un zid.</a:t>
            </a:r>
          </a:p>
          <a:p>
            <a:r>
              <a:rPr lang="ro-RO" dirty="0"/>
              <a:t>Nu dorim să trecem printr-o celulă de 2 ori.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153E6-7312-49C9-A737-DF02A74A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54" y="3094924"/>
            <a:ext cx="4227141" cy="314077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D83A4B-8C2B-44C6-B492-0EB815C5D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482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6207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/>
        </p:nvGraphicFramePr>
        <p:xfrm>
          <a:off x="2542161" y="415641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4955431" y="4149714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/>
        </p:nvGraphicFramePr>
        <p:xfrm>
          <a:off x="7230895" y="4149714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418D11B-FDA9-4F06-ADB8-E0336D0C2890}"/>
              </a:ext>
            </a:extLst>
          </p:cNvPr>
          <p:cNvGraphicFramePr>
            <a:graphicFrameLocks noGrp="1"/>
          </p:cNvGraphicFramePr>
          <p:nvPr/>
        </p:nvGraphicFramePr>
        <p:xfrm>
          <a:off x="9458528" y="415641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2710370" y="1991577"/>
            <a:ext cx="3385631" cy="21648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5123640" y="1991576"/>
            <a:ext cx="972361" cy="21581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1" y="1991576"/>
            <a:ext cx="1303103" cy="21581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721C48-FEBE-470F-BFAA-4F8B5569ACDD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>
            <a:off x="6096000" y="1991577"/>
            <a:ext cx="3530736" cy="21648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3B99ECE-4951-4C68-9D1E-BCFE7CC842EF}"/>
              </a:ext>
            </a:extLst>
          </p:cNvPr>
          <p:cNvGraphicFramePr>
            <a:graphicFrameLocks noGrp="1"/>
          </p:cNvGraphicFramePr>
          <p:nvPr/>
        </p:nvGraphicFramePr>
        <p:xfrm>
          <a:off x="1730914" y="5894783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29" name="Table 23">
            <a:extLst>
              <a:ext uri="{FF2B5EF4-FFF2-40B4-BE49-F238E27FC236}">
                <a16:creationId xmlns:a16="http://schemas.microsoft.com/office/drawing/2014/main" id="{A89FCE1A-C9AB-4B30-A8DA-B7DAA82237C3}"/>
              </a:ext>
            </a:extLst>
          </p:cNvPr>
          <p:cNvGraphicFramePr>
            <a:graphicFrameLocks noGrp="1"/>
          </p:cNvGraphicFramePr>
          <p:nvPr/>
        </p:nvGraphicFramePr>
        <p:xfrm>
          <a:off x="2446101" y="5892550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30" name="Table 23">
            <a:extLst>
              <a:ext uri="{FF2B5EF4-FFF2-40B4-BE49-F238E27FC236}">
                <a16:creationId xmlns:a16="http://schemas.microsoft.com/office/drawing/2014/main" id="{D3428D3D-3E67-4D66-BC8C-4E5864B31920}"/>
              </a:ext>
            </a:extLst>
          </p:cNvPr>
          <p:cNvGraphicFramePr>
            <a:graphicFrameLocks noGrp="1"/>
          </p:cNvGraphicFramePr>
          <p:nvPr/>
        </p:nvGraphicFramePr>
        <p:xfrm>
          <a:off x="315459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506FAB-55BD-4729-A1C1-91C752D5058E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 flipH="1">
            <a:off x="1995181" y="4527253"/>
            <a:ext cx="715188" cy="13675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174E7-C2C7-476A-A634-7EDBCEBEEAFE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 bwMode="auto">
          <a:xfrm flipH="1">
            <a:off x="2710369" y="4527254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9BF69E-CF6E-4D56-9A3D-4E609A030F3E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 bwMode="auto">
          <a:xfrm>
            <a:off x="2710370" y="4527253"/>
            <a:ext cx="708497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0" name="Table 23">
            <a:extLst>
              <a:ext uri="{FF2B5EF4-FFF2-40B4-BE49-F238E27FC236}">
                <a16:creationId xmlns:a16="http://schemas.microsoft.com/office/drawing/2014/main" id="{6B4F9398-346A-486C-82DB-1DE94FB86F8D}"/>
              </a:ext>
            </a:extLst>
          </p:cNvPr>
          <p:cNvGraphicFramePr>
            <a:graphicFrameLocks noGrp="1"/>
          </p:cNvGraphicFramePr>
          <p:nvPr/>
        </p:nvGraphicFramePr>
        <p:xfrm>
          <a:off x="4145197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/>
        </p:nvGraphicFramePr>
        <p:xfrm>
          <a:off x="4860993" y="5885851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2" name="Table 23">
            <a:extLst>
              <a:ext uri="{FF2B5EF4-FFF2-40B4-BE49-F238E27FC236}">
                <a16:creationId xmlns:a16="http://schemas.microsoft.com/office/drawing/2014/main" id="{D4B31312-B967-4432-B5C0-BE1D4DF897A2}"/>
              </a:ext>
            </a:extLst>
          </p:cNvPr>
          <p:cNvGraphicFramePr>
            <a:graphicFrameLocks noGrp="1"/>
          </p:cNvGraphicFramePr>
          <p:nvPr/>
        </p:nvGraphicFramePr>
        <p:xfrm>
          <a:off x="557678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43232B-AEA7-4C4F-9A8A-C354E06097F7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 bwMode="auto">
          <a:xfrm flipH="1">
            <a:off x="4409465" y="4520555"/>
            <a:ext cx="714175" cy="1369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 flipH="1">
            <a:off x="5125261" y="4520555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216B84-B6BE-42EC-A15C-081539C1BF8C}"/>
              </a:ext>
            </a:extLst>
          </p:cNvPr>
          <p:cNvCxnSpPr>
            <a:cxnSpLocks/>
            <a:stCxn id="8" idx="2"/>
            <a:endCxn id="42" idx="0"/>
          </p:cNvCxnSpPr>
          <p:nvPr/>
        </p:nvCxnSpPr>
        <p:spPr bwMode="auto">
          <a:xfrm>
            <a:off x="5123640" y="4520555"/>
            <a:ext cx="717417" cy="1369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e 23">
            <a:extLst>
              <a:ext uri="{FF2B5EF4-FFF2-40B4-BE49-F238E27FC236}">
                <a16:creationId xmlns:a16="http://schemas.microsoft.com/office/drawing/2014/main" id="{5A7E8EF8-C33A-40BF-A353-F785D611E1AB}"/>
              </a:ext>
            </a:extLst>
          </p:cNvPr>
          <p:cNvGraphicFramePr>
            <a:graphicFrameLocks noGrp="1"/>
          </p:cNvGraphicFramePr>
          <p:nvPr/>
        </p:nvGraphicFramePr>
        <p:xfrm>
          <a:off x="6409713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7" name="Table 23">
            <a:extLst>
              <a:ext uri="{FF2B5EF4-FFF2-40B4-BE49-F238E27FC236}">
                <a16:creationId xmlns:a16="http://schemas.microsoft.com/office/drawing/2014/main" id="{3C707904-CA60-4D71-AAA3-ABBA27D8221E}"/>
              </a:ext>
            </a:extLst>
          </p:cNvPr>
          <p:cNvGraphicFramePr>
            <a:graphicFrameLocks noGrp="1"/>
          </p:cNvGraphicFramePr>
          <p:nvPr/>
        </p:nvGraphicFramePr>
        <p:xfrm>
          <a:off x="7134835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8" name="Table 23">
            <a:extLst>
              <a:ext uri="{FF2B5EF4-FFF2-40B4-BE49-F238E27FC236}">
                <a16:creationId xmlns:a16="http://schemas.microsoft.com/office/drawing/2014/main" id="{64E4D5F7-FE14-4E4D-9279-3F1D74B33E5F}"/>
              </a:ext>
            </a:extLst>
          </p:cNvPr>
          <p:cNvGraphicFramePr>
            <a:graphicFrameLocks noGrp="1"/>
          </p:cNvGraphicFramePr>
          <p:nvPr/>
        </p:nvGraphicFramePr>
        <p:xfrm>
          <a:off x="7859957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A4B8E1-231C-4781-ACAD-EC2DE6545331}"/>
              </a:ext>
            </a:extLst>
          </p:cNvPr>
          <p:cNvCxnSpPr>
            <a:cxnSpLocks/>
            <a:stCxn id="9" idx="2"/>
            <a:endCxn id="46" idx="0"/>
          </p:cNvCxnSpPr>
          <p:nvPr/>
        </p:nvCxnSpPr>
        <p:spPr bwMode="auto">
          <a:xfrm flipH="1">
            <a:off x="6673981" y="4520554"/>
            <a:ext cx="725123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0720F-02BC-435F-B3C6-2CC1B93F95AB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 flipH="1">
            <a:off x="7399103" y="4518322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4AC662-C4D2-4085-9536-198401FDAE54}"/>
              </a:ext>
            </a:extLst>
          </p:cNvPr>
          <p:cNvCxnSpPr>
            <a:cxnSpLocks/>
            <a:stCxn id="9" idx="2"/>
            <a:endCxn id="48" idx="0"/>
          </p:cNvCxnSpPr>
          <p:nvPr/>
        </p:nvCxnSpPr>
        <p:spPr bwMode="auto">
          <a:xfrm>
            <a:off x="7399104" y="4520554"/>
            <a:ext cx="725121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2" name="Table 23">
            <a:extLst>
              <a:ext uri="{FF2B5EF4-FFF2-40B4-BE49-F238E27FC236}">
                <a16:creationId xmlns:a16="http://schemas.microsoft.com/office/drawing/2014/main" id="{3F469F92-DECF-4A33-BC0C-1E2415B93DD9}"/>
              </a:ext>
            </a:extLst>
          </p:cNvPr>
          <p:cNvGraphicFramePr>
            <a:graphicFrameLocks noGrp="1"/>
          </p:cNvGraphicFramePr>
          <p:nvPr/>
        </p:nvGraphicFramePr>
        <p:xfrm>
          <a:off x="8628841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53" name="Table 23">
            <a:extLst>
              <a:ext uri="{FF2B5EF4-FFF2-40B4-BE49-F238E27FC236}">
                <a16:creationId xmlns:a16="http://schemas.microsoft.com/office/drawing/2014/main" id="{8B247D79-2297-4AC2-95EE-4CEE16CC963B}"/>
              </a:ext>
            </a:extLst>
          </p:cNvPr>
          <p:cNvGraphicFramePr>
            <a:graphicFrameLocks noGrp="1"/>
          </p:cNvGraphicFramePr>
          <p:nvPr/>
        </p:nvGraphicFramePr>
        <p:xfrm>
          <a:off x="9362468" y="5888084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54" name="Table 23">
            <a:extLst>
              <a:ext uri="{FF2B5EF4-FFF2-40B4-BE49-F238E27FC236}">
                <a16:creationId xmlns:a16="http://schemas.microsoft.com/office/drawing/2014/main" id="{B77BF13B-5EA4-424B-BD40-EE6CD5F0493A}"/>
              </a:ext>
            </a:extLst>
          </p:cNvPr>
          <p:cNvGraphicFramePr>
            <a:graphicFrameLocks noGrp="1"/>
          </p:cNvGraphicFramePr>
          <p:nvPr/>
        </p:nvGraphicFramePr>
        <p:xfrm>
          <a:off x="1007156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CCAE9F-C412-4511-A75F-E5285E8C1D44}"/>
              </a:ext>
            </a:extLst>
          </p:cNvPr>
          <p:cNvCxnSpPr>
            <a:cxnSpLocks/>
            <a:stCxn id="10" idx="2"/>
            <a:endCxn id="52" idx="0"/>
          </p:cNvCxnSpPr>
          <p:nvPr/>
        </p:nvCxnSpPr>
        <p:spPr bwMode="auto">
          <a:xfrm flipH="1">
            <a:off x="8893108" y="4527253"/>
            <a:ext cx="733628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CF240D-D7A6-4C31-B0D5-361B5DCB4F80}"/>
              </a:ext>
            </a:extLst>
          </p:cNvPr>
          <p:cNvCxnSpPr>
            <a:cxnSpLocks/>
            <a:endCxn id="53" idx="0"/>
          </p:cNvCxnSpPr>
          <p:nvPr/>
        </p:nvCxnSpPr>
        <p:spPr bwMode="auto">
          <a:xfrm flipH="1">
            <a:off x="9626736" y="4522788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66E499-093D-49EF-9DC4-FE6286463F7F}"/>
              </a:ext>
            </a:extLst>
          </p:cNvPr>
          <p:cNvCxnSpPr>
            <a:cxnSpLocks/>
            <a:stCxn id="10" idx="2"/>
            <a:endCxn id="54" idx="0"/>
          </p:cNvCxnSpPr>
          <p:nvPr/>
        </p:nvCxnSpPr>
        <p:spPr bwMode="auto">
          <a:xfrm>
            <a:off x="9626736" y="4527253"/>
            <a:ext cx="709100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generarea aranjamentelor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F54E-7302-40C2-AF65-52B3E0DC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CAEA-F2A1-4C6E-B9E3-99803A2C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Backtracking algorithm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9C97C4-5449-4828-8456-E037A472FEFA}"/>
              </a:ext>
            </a:extLst>
          </p:cNvPr>
          <p:cNvSpPr/>
          <p:nvPr/>
        </p:nvSpPr>
        <p:spPr>
          <a:xfrm>
            <a:off x="1971471" y="1403608"/>
            <a:ext cx="851535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backtracking(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partialSolution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canReject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increaseStep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hasChoiceAtStep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getNextChoiceAtStep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backtracking(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918F6F-E7A5-4E5C-A923-2F8197CE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97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3E11-AE0B-4097-A372-019BFC6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aranjamentelor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FAAB1-75ED-4EE8-839F-BF45C7654226}"/>
              </a:ext>
            </a:extLst>
          </p:cNvPr>
          <p:cNvSpPr/>
          <p:nvPr/>
        </p:nvSpPr>
        <p:spPr>
          <a:xfrm>
            <a:off x="2010383" y="1331734"/>
            <a:ext cx="62646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//ARANGEMENTS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originalVector[</a:t>
            </a:r>
            <a:r>
              <a:rPr lang="pt-BR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] = { 0, 2, 4, 8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arrangement[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{ -1,-1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step = -1;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choice = -1;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1B66B-1A01-4CD0-934E-A7DF2E8573FF}"/>
              </a:ext>
            </a:extLst>
          </p:cNvPr>
          <p:cNvSpPr/>
          <p:nvPr/>
        </p:nvSpPr>
        <p:spPr>
          <a:xfrm>
            <a:off x="1913106" y="4885311"/>
            <a:ext cx="81128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dirty="0">
                <a:solidFill>
                  <a:srgbClr val="6F008A"/>
                </a:solidFill>
                <a:latin typeface="Consolas" panose="020B0609020204030204" pitchFamily="49" charset="0"/>
              </a:rPr>
              <a:t>k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"%3i"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.arrangement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"\n"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433DF-21D5-42C5-B8A3-172AF70F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49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CAEA-F2A1-4C6E-B9E3-99803A2C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Backtracking algorithm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9C97C4-5449-4828-8456-E037A472FEFA}"/>
              </a:ext>
            </a:extLst>
          </p:cNvPr>
          <p:cNvSpPr/>
          <p:nvPr/>
        </p:nvSpPr>
        <p:spPr>
          <a:xfrm>
            <a:off x="1971471" y="1403608"/>
            <a:ext cx="851535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backtracking(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partialSolution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canReject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printSolution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increaseStep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hasChoiceAtStep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lvl="1"/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	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getNextChoiceAtStep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	backtracking(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8BBAE8-915D-45FC-B8EA-B0837A357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8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A05F-9E19-410F-8F66-BC156952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aranjamentelor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6E5A85-6128-4DCA-A835-BD803EB06ADD}"/>
              </a:ext>
            </a:extLst>
          </p:cNvPr>
          <p:cNvSpPr/>
          <p:nvPr/>
        </p:nvSpPr>
        <p:spPr>
          <a:xfrm>
            <a:off x="2127115" y="1580988"/>
            <a:ext cx="90272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increaseStep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.choice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hasChoiceAtStep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.step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6F008A"/>
                </a:solidFill>
                <a:latin typeface="Consolas" panose="020B0609020204030204" pitchFamily="49" charset="0"/>
              </a:rPr>
              <a:t>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.choice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GB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getNextChoiceAtStep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.arrangement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.originalVector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.choice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.choice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4926420-4415-4BEC-9636-20D78A4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40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A05F-9E19-410F-8F66-BC156952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aranjamentelor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52AE8-86C9-4DE5-B778-878726E02827}"/>
              </a:ext>
            </a:extLst>
          </p:cNvPr>
          <p:cNvSpPr/>
          <p:nvPr/>
        </p:nvSpPr>
        <p:spPr>
          <a:xfrm>
            <a:off x="2130156" y="2197977"/>
            <a:ext cx="83627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canReject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.step; i++)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.arrangement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 ==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.arrangement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.step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partialSolution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!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canReject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 &amp;&amp; </a:t>
            </a:r>
            <a:r>
              <a:rPr lang="en-GB" dirty="0" err="1">
                <a:solidFill>
                  <a:srgbClr val="808080"/>
                </a:solidFill>
                <a:latin typeface="Consolas" panose="020B0609020204030204" pitchFamily="49" charset="0"/>
              </a:rPr>
              <a:t>PS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.step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GB" dirty="0">
                <a:solidFill>
                  <a:srgbClr val="6F008A"/>
                </a:solidFill>
                <a:latin typeface="Consolas" panose="020B0609020204030204" pitchFamily="49" charset="0"/>
              </a:rPr>
              <a:t>k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-1;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FA95BC-60BA-4A22-A400-8F0C8CB8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50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D766-484E-47B2-9C5C-8584041E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Întrebări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C7182-C71C-45DC-9571-A09750C1F1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0896" y="2456121"/>
            <a:ext cx="10630644" cy="3841162"/>
          </a:xfrm>
        </p:spPr>
        <p:txBody>
          <a:bodyPr/>
          <a:lstStyle/>
          <a:p>
            <a:r>
              <a:rPr lang="ro-RO" dirty="0"/>
              <a:t>Cum scoatem o singură soluție? (Nu ne interesează care)</a:t>
            </a:r>
          </a:p>
          <a:p>
            <a:r>
              <a:rPr lang="ro-RO" dirty="0"/>
              <a:t>Cum scoatem cea mai bună soluție după un criteriu?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24EA0-599C-4A60-A9C0-34CE87F1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60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3E11-AE0B-4097-A372-019BFC6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combinărilor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690577" y="1828799"/>
                <a:ext cx="9980963" cy="4468483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ro-RO" dirty="0"/>
                  <a:t>Combinări de 4 luate câte 2: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ro-RO" dirty="0"/>
                  <a:t>{1,2},{1,3},{1,4},{2,3},{2,4},{3,4}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>
                  <a:buClr>
                    <a:schemeClr val="accent2"/>
                  </a:buClr>
                </a:pPr>
                <a:r>
                  <a:rPr lang="en-US" dirty="0" err="1"/>
                  <a:t>Combin</a:t>
                </a:r>
                <a:r>
                  <a:rPr lang="ro-RO" dirty="0" err="1"/>
                  <a:t>ări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luate</a:t>
                </a:r>
                <a:r>
                  <a:rPr lang="en-US" dirty="0"/>
                  <a:t> c</a:t>
                </a:r>
                <a:r>
                  <a:rPr lang="ro-RO" dirty="0"/>
                  <a:t>â</a:t>
                </a:r>
                <a:r>
                  <a:rPr lang="en-US" dirty="0" err="1"/>
                  <a:t>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ro-RO" dirty="0"/>
                  <a:t>sunt </a:t>
                </a:r>
                <a:r>
                  <a:rPr lang="en-US" dirty="0"/>
                  <a:t>toate </a:t>
                </a:r>
                <a:r>
                  <a:rPr lang="en-US" dirty="0" err="1"/>
                  <a:t>submul</a:t>
                </a:r>
                <a:r>
                  <a:rPr lang="ro-RO" dirty="0"/>
                  <a:t>ţ</a:t>
                </a:r>
                <a:r>
                  <a:rPr lang="en-US" dirty="0" err="1"/>
                  <a:t>imile</a:t>
                </a:r>
                <a:r>
                  <a:rPr lang="en-US" dirty="0"/>
                  <a:t> de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err="1"/>
                  <a:t>elemente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∈{1,2…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690577" y="1828799"/>
                <a:ext cx="9980963" cy="4468483"/>
              </a:xfrm>
              <a:blipFill>
                <a:blip r:embed="rId2"/>
                <a:stretch>
                  <a:fillRect l="-1221" t="-231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C7D9B-27BB-4658-A408-2D57D5BFB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432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6207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/>
        </p:nvGraphicFramePr>
        <p:xfrm>
          <a:off x="2542161" y="415641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4955431" y="4149714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/>
        </p:nvGraphicFramePr>
        <p:xfrm>
          <a:off x="7230895" y="4149714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418D11B-FDA9-4F06-ADB8-E0336D0C2890}"/>
              </a:ext>
            </a:extLst>
          </p:cNvPr>
          <p:cNvGraphicFramePr>
            <a:graphicFrameLocks noGrp="1"/>
          </p:cNvGraphicFramePr>
          <p:nvPr/>
        </p:nvGraphicFramePr>
        <p:xfrm>
          <a:off x="9458528" y="415641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2710370" y="1991577"/>
            <a:ext cx="3385631" cy="21648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5123640" y="1991576"/>
            <a:ext cx="972361" cy="21581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1" y="1991576"/>
            <a:ext cx="1303103" cy="21581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721C48-FEBE-470F-BFAA-4F8B5569ACDD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>
            <a:off x="6096000" y="1991577"/>
            <a:ext cx="3530736" cy="21648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3B99ECE-4951-4C68-9D1E-BCFE7CC842EF}"/>
              </a:ext>
            </a:extLst>
          </p:cNvPr>
          <p:cNvGraphicFramePr>
            <a:graphicFrameLocks noGrp="1"/>
          </p:cNvGraphicFramePr>
          <p:nvPr/>
        </p:nvGraphicFramePr>
        <p:xfrm>
          <a:off x="1730914" y="5894783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29" name="Table 23">
            <a:extLst>
              <a:ext uri="{FF2B5EF4-FFF2-40B4-BE49-F238E27FC236}">
                <a16:creationId xmlns:a16="http://schemas.microsoft.com/office/drawing/2014/main" id="{A89FCE1A-C9AB-4B30-A8DA-B7DAA82237C3}"/>
              </a:ext>
            </a:extLst>
          </p:cNvPr>
          <p:cNvGraphicFramePr>
            <a:graphicFrameLocks noGrp="1"/>
          </p:cNvGraphicFramePr>
          <p:nvPr/>
        </p:nvGraphicFramePr>
        <p:xfrm>
          <a:off x="2446101" y="5892550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30" name="Table 23">
            <a:extLst>
              <a:ext uri="{FF2B5EF4-FFF2-40B4-BE49-F238E27FC236}">
                <a16:creationId xmlns:a16="http://schemas.microsoft.com/office/drawing/2014/main" id="{D3428D3D-3E67-4D66-BC8C-4E5864B31920}"/>
              </a:ext>
            </a:extLst>
          </p:cNvPr>
          <p:cNvGraphicFramePr>
            <a:graphicFrameLocks noGrp="1"/>
          </p:cNvGraphicFramePr>
          <p:nvPr/>
        </p:nvGraphicFramePr>
        <p:xfrm>
          <a:off x="315459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506FAB-55BD-4729-A1C1-91C752D5058E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 flipH="1">
            <a:off x="1995181" y="4527253"/>
            <a:ext cx="715188" cy="136753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174E7-C2C7-476A-A634-7EDBCEBEEAFE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 bwMode="auto">
          <a:xfrm flipH="1">
            <a:off x="2710369" y="4527254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9BF69E-CF6E-4D56-9A3D-4E609A030F3E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 bwMode="auto">
          <a:xfrm>
            <a:off x="2710370" y="4527253"/>
            <a:ext cx="708497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0" name="Table 23">
            <a:extLst>
              <a:ext uri="{FF2B5EF4-FFF2-40B4-BE49-F238E27FC236}">
                <a16:creationId xmlns:a16="http://schemas.microsoft.com/office/drawing/2014/main" id="{6B4F9398-346A-486C-82DB-1DE94FB86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07490"/>
              </p:ext>
            </p:extLst>
          </p:nvPr>
        </p:nvGraphicFramePr>
        <p:xfrm>
          <a:off x="4145197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/>
        </p:nvGraphicFramePr>
        <p:xfrm>
          <a:off x="4860993" y="5885851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2" name="Table 23">
            <a:extLst>
              <a:ext uri="{FF2B5EF4-FFF2-40B4-BE49-F238E27FC236}">
                <a16:creationId xmlns:a16="http://schemas.microsoft.com/office/drawing/2014/main" id="{D4B31312-B967-4432-B5C0-BE1D4DF897A2}"/>
              </a:ext>
            </a:extLst>
          </p:cNvPr>
          <p:cNvGraphicFramePr>
            <a:graphicFrameLocks noGrp="1"/>
          </p:cNvGraphicFramePr>
          <p:nvPr/>
        </p:nvGraphicFramePr>
        <p:xfrm>
          <a:off x="557678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43232B-AEA7-4C4F-9A8A-C354E06097F7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 bwMode="auto">
          <a:xfrm flipH="1">
            <a:off x="4409465" y="4520555"/>
            <a:ext cx="714175" cy="1369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 flipH="1">
            <a:off x="5125261" y="4520555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216B84-B6BE-42EC-A15C-081539C1BF8C}"/>
              </a:ext>
            </a:extLst>
          </p:cNvPr>
          <p:cNvCxnSpPr>
            <a:cxnSpLocks/>
            <a:stCxn id="8" idx="2"/>
            <a:endCxn id="42" idx="0"/>
          </p:cNvCxnSpPr>
          <p:nvPr/>
        </p:nvCxnSpPr>
        <p:spPr bwMode="auto">
          <a:xfrm>
            <a:off x="5123640" y="4520555"/>
            <a:ext cx="717417" cy="13697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e 23">
            <a:extLst>
              <a:ext uri="{FF2B5EF4-FFF2-40B4-BE49-F238E27FC236}">
                <a16:creationId xmlns:a16="http://schemas.microsoft.com/office/drawing/2014/main" id="{5A7E8EF8-C33A-40BF-A353-F785D611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430503"/>
              </p:ext>
            </p:extLst>
          </p:nvPr>
        </p:nvGraphicFramePr>
        <p:xfrm>
          <a:off x="6409713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7" name="Table 23">
            <a:extLst>
              <a:ext uri="{FF2B5EF4-FFF2-40B4-BE49-F238E27FC236}">
                <a16:creationId xmlns:a16="http://schemas.microsoft.com/office/drawing/2014/main" id="{3C707904-CA60-4D71-AAA3-ABBA27D8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169676"/>
              </p:ext>
            </p:extLst>
          </p:nvPr>
        </p:nvGraphicFramePr>
        <p:xfrm>
          <a:off x="7134835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8" name="Table 23">
            <a:extLst>
              <a:ext uri="{FF2B5EF4-FFF2-40B4-BE49-F238E27FC236}">
                <a16:creationId xmlns:a16="http://schemas.microsoft.com/office/drawing/2014/main" id="{64E4D5F7-FE14-4E4D-9279-3F1D74B33E5F}"/>
              </a:ext>
            </a:extLst>
          </p:cNvPr>
          <p:cNvGraphicFramePr>
            <a:graphicFrameLocks noGrp="1"/>
          </p:cNvGraphicFramePr>
          <p:nvPr/>
        </p:nvGraphicFramePr>
        <p:xfrm>
          <a:off x="7859957" y="588361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A4B8E1-231C-4781-ACAD-EC2DE6545331}"/>
              </a:ext>
            </a:extLst>
          </p:cNvPr>
          <p:cNvCxnSpPr>
            <a:cxnSpLocks/>
            <a:stCxn id="9" idx="2"/>
            <a:endCxn id="46" idx="0"/>
          </p:cNvCxnSpPr>
          <p:nvPr/>
        </p:nvCxnSpPr>
        <p:spPr bwMode="auto">
          <a:xfrm flipH="1">
            <a:off x="6673981" y="4520554"/>
            <a:ext cx="725123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0720F-02BC-435F-B3C6-2CC1B93F95AB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 flipH="1">
            <a:off x="7399103" y="4518322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4AC662-C4D2-4085-9536-198401FDAE54}"/>
              </a:ext>
            </a:extLst>
          </p:cNvPr>
          <p:cNvCxnSpPr>
            <a:cxnSpLocks/>
            <a:stCxn id="9" idx="2"/>
            <a:endCxn id="48" idx="0"/>
          </p:cNvCxnSpPr>
          <p:nvPr/>
        </p:nvCxnSpPr>
        <p:spPr bwMode="auto">
          <a:xfrm>
            <a:off x="7399104" y="4520554"/>
            <a:ext cx="725121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2" name="Table 23">
            <a:extLst>
              <a:ext uri="{FF2B5EF4-FFF2-40B4-BE49-F238E27FC236}">
                <a16:creationId xmlns:a16="http://schemas.microsoft.com/office/drawing/2014/main" id="{3F469F92-DECF-4A33-BC0C-1E2415B93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2037"/>
              </p:ext>
            </p:extLst>
          </p:nvPr>
        </p:nvGraphicFramePr>
        <p:xfrm>
          <a:off x="8628841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53" name="Table 23">
            <a:extLst>
              <a:ext uri="{FF2B5EF4-FFF2-40B4-BE49-F238E27FC236}">
                <a16:creationId xmlns:a16="http://schemas.microsoft.com/office/drawing/2014/main" id="{8B247D79-2297-4AC2-95EE-4CEE16CC9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19350"/>
              </p:ext>
            </p:extLst>
          </p:nvPr>
        </p:nvGraphicFramePr>
        <p:xfrm>
          <a:off x="9362468" y="5888084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54" name="Table 23">
            <a:extLst>
              <a:ext uri="{FF2B5EF4-FFF2-40B4-BE49-F238E27FC236}">
                <a16:creationId xmlns:a16="http://schemas.microsoft.com/office/drawing/2014/main" id="{B77BF13B-5EA4-424B-BD40-EE6CD5F04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18265"/>
              </p:ext>
            </p:extLst>
          </p:nvPr>
        </p:nvGraphicFramePr>
        <p:xfrm>
          <a:off x="10071569" y="5890317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CCAE9F-C412-4511-A75F-E5285E8C1D44}"/>
              </a:ext>
            </a:extLst>
          </p:cNvPr>
          <p:cNvCxnSpPr>
            <a:cxnSpLocks/>
            <a:stCxn id="10" idx="2"/>
            <a:endCxn id="52" idx="0"/>
          </p:cNvCxnSpPr>
          <p:nvPr/>
        </p:nvCxnSpPr>
        <p:spPr bwMode="auto">
          <a:xfrm flipH="1">
            <a:off x="8893108" y="4527253"/>
            <a:ext cx="733628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CF240D-D7A6-4C31-B0D5-361B5DCB4F80}"/>
              </a:ext>
            </a:extLst>
          </p:cNvPr>
          <p:cNvCxnSpPr>
            <a:cxnSpLocks/>
            <a:endCxn id="53" idx="0"/>
          </p:cNvCxnSpPr>
          <p:nvPr/>
        </p:nvCxnSpPr>
        <p:spPr bwMode="auto">
          <a:xfrm flipH="1">
            <a:off x="9626736" y="4522788"/>
            <a:ext cx="1" cy="13652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66E499-093D-49EF-9DC4-FE6286463F7F}"/>
              </a:ext>
            </a:extLst>
          </p:cNvPr>
          <p:cNvCxnSpPr>
            <a:cxnSpLocks/>
            <a:stCxn id="10" idx="2"/>
            <a:endCxn id="54" idx="0"/>
          </p:cNvCxnSpPr>
          <p:nvPr/>
        </p:nvCxnSpPr>
        <p:spPr bwMode="auto">
          <a:xfrm>
            <a:off x="9626736" y="4527253"/>
            <a:ext cx="709100" cy="1363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generarea combinărilor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4FAB0-6D6A-46E0-9359-A25089045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96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3E11-AE0B-4097-A372-019BFC6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permutărilor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456660" y="1881963"/>
                <a:ext cx="10214880" cy="4415320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ro-RO" dirty="0"/>
                  <a:t>Permutări de 3 elemente. Fie acestea X = </a:t>
                </a:r>
                <a:r>
                  <a:rPr lang="en-US" dirty="0"/>
                  <a:t>{1,4,7}</a:t>
                </a:r>
                <a:r>
                  <a:rPr lang="ro-RO" dirty="0"/>
                  <a:t>:</a:t>
                </a:r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{1,4,7},{1,7,4},{4,1,7},{4,7,1},{7,1,4},{7,4,1}</a:t>
                </a:r>
                <a:endParaRPr lang="ro-RO" dirty="0"/>
              </a:p>
              <a:p>
                <a:pPr marL="0" indent="0">
                  <a:buNone/>
                </a:pPr>
                <a:endParaRPr lang="ro-RO" dirty="0"/>
              </a:p>
              <a:p>
                <a:pPr>
                  <a:buClr>
                    <a:schemeClr val="accent2"/>
                  </a:buClr>
                </a:pPr>
                <a:r>
                  <a:rPr lang="en-US" dirty="0" err="1"/>
                  <a:t>Permut</a:t>
                </a:r>
                <a:r>
                  <a:rPr lang="ro-RO" dirty="0" err="1"/>
                  <a:t>ările</a:t>
                </a:r>
                <a:r>
                  <a:rPr lang="ro-RO" dirty="0"/>
                  <a:t> unei mulțimi 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elemente sunt </a:t>
                </a:r>
                <a:r>
                  <a:rPr lang="en-US" dirty="0"/>
                  <a:t>toate </a:t>
                </a:r>
                <a:r>
                  <a:rPr lang="en-US" dirty="0" err="1"/>
                  <a:t>mul</a:t>
                </a:r>
                <a:r>
                  <a:rPr lang="ro-RO" dirty="0" err="1"/>
                  <a:t>ţ</a:t>
                </a:r>
                <a:r>
                  <a:rPr lang="en-US" dirty="0" err="1"/>
                  <a:t>imile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</m:oMath>
                </a14:m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456660" y="1881963"/>
                <a:ext cx="10214880" cy="4415320"/>
              </a:xfrm>
              <a:blipFill>
                <a:blip r:embed="rId2"/>
                <a:stretch>
                  <a:fillRect l="-1253" t="-248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6F499-110C-46A5-A8A2-105F46FA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9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0D3D85-71FE-47F9-A5B3-66344CCD15A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La fiecare pas putem lua maxim 4 decizii.</a:t>
            </a:r>
          </a:p>
          <a:p>
            <a:r>
              <a:rPr lang="ro-RO" dirty="0"/>
              <a:t>Oricare ar fi decizia repetăm procesul până nu mai avem posibilitate de mișcare sau am ajuns la sfârșit.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Dacă reprezentăm toate </a:t>
            </a:r>
          </a:p>
          <a:p>
            <a:pPr marL="0" indent="0">
              <a:buNone/>
            </a:pPr>
            <a:r>
              <a:rPr lang="ro-RO" dirty="0"/>
              <a:t>deciziile avem un arbore.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153E6-7312-49C9-A737-DF02A74A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54" y="3094924"/>
            <a:ext cx="4227141" cy="314077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B1DB77-DED0-47B0-B74B-3059DE4B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68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489683"/>
              </p:ext>
            </p:extLst>
          </p:nvPr>
        </p:nvGraphicFramePr>
        <p:xfrm>
          <a:off x="5927792" y="1110375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/>
        </p:nvGraphicFramePr>
        <p:xfrm>
          <a:off x="3421297" y="2421242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82781"/>
              </p:ext>
            </p:extLst>
          </p:nvPr>
        </p:nvGraphicFramePr>
        <p:xfrm>
          <a:off x="5926610" y="241827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768262"/>
              </p:ext>
            </p:extLst>
          </p:nvPr>
        </p:nvGraphicFramePr>
        <p:xfrm>
          <a:off x="8202074" y="241827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3589505" y="1481215"/>
            <a:ext cx="2506495" cy="94002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6094818" y="1481215"/>
            <a:ext cx="1182" cy="9370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0" y="1481215"/>
            <a:ext cx="2274282" cy="9370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3B99ECE-4951-4C68-9D1E-BCFE7CC84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72934"/>
              </p:ext>
            </p:extLst>
          </p:nvPr>
        </p:nvGraphicFramePr>
        <p:xfrm>
          <a:off x="2047157" y="37030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29" name="Table 23">
            <a:extLst>
              <a:ext uri="{FF2B5EF4-FFF2-40B4-BE49-F238E27FC236}">
                <a16:creationId xmlns:a16="http://schemas.microsoft.com/office/drawing/2014/main" id="{A89FCE1A-C9AB-4B30-A8DA-B7DAA8223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12003"/>
              </p:ext>
            </p:extLst>
          </p:nvPr>
        </p:nvGraphicFramePr>
        <p:xfrm>
          <a:off x="3759628" y="36939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506FAB-55BD-4729-A1C1-91C752D5058E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 flipH="1">
            <a:off x="2311425" y="2792082"/>
            <a:ext cx="1278080" cy="9109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174E7-C2C7-476A-A634-7EDBCEBEEAFE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 bwMode="auto">
          <a:xfrm>
            <a:off x="3589505" y="2792082"/>
            <a:ext cx="434391" cy="9018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74142"/>
              </p:ext>
            </p:extLst>
          </p:nvPr>
        </p:nvGraphicFramePr>
        <p:xfrm>
          <a:off x="5121267" y="3702329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2" name="Table 23">
            <a:extLst>
              <a:ext uri="{FF2B5EF4-FFF2-40B4-BE49-F238E27FC236}">
                <a16:creationId xmlns:a16="http://schemas.microsoft.com/office/drawing/2014/main" id="{D4B31312-B967-4432-B5C0-BE1D4DF8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97644"/>
              </p:ext>
            </p:extLst>
          </p:nvPr>
        </p:nvGraphicFramePr>
        <p:xfrm>
          <a:off x="6389965" y="370679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 flipH="1">
            <a:off x="5385535" y="2789113"/>
            <a:ext cx="709283" cy="9132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216B84-B6BE-42EC-A15C-081539C1BF8C}"/>
              </a:ext>
            </a:extLst>
          </p:cNvPr>
          <p:cNvCxnSpPr>
            <a:cxnSpLocks/>
            <a:stCxn id="8" idx="2"/>
            <a:endCxn id="42" idx="0"/>
          </p:cNvCxnSpPr>
          <p:nvPr/>
        </p:nvCxnSpPr>
        <p:spPr bwMode="auto">
          <a:xfrm>
            <a:off x="6094818" y="2789113"/>
            <a:ext cx="559415" cy="917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7" name="Table 23">
            <a:extLst>
              <a:ext uri="{FF2B5EF4-FFF2-40B4-BE49-F238E27FC236}">
                <a16:creationId xmlns:a16="http://schemas.microsoft.com/office/drawing/2014/main" id="{3C707904-CA60-4D71-AAA3-ABBA27D8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571909"/>
              </p:ext>
            </p:extLst>
          </p:nvPr>
        </p:nvGraphicFramePr>
        <p:xfrm>
          <a:off x="7799114" y="370679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8" name="Table 23">
            <a:extLst>
              <a:ext uri="{FF2B5EF4-FFF2-40B4-BE49-F238E27FC236}">
                <a16:creationId xmlns:a16="http://schemas.microsoft.com/office/drawing/2014/main" id="{64E4D5F7-FE14-4E4D-9279-3F1D74B33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188856"/>
              </p:ext>
            </p:extLst>
          </p:nvPr>
        </p:nvGraphicFramePr>
        <p:xfrm>
          <a:off x="9160362" y="369769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0720F-02BC-435F-B3C6-2CC1B93F95AB}"/>
              </a:ext>
            </a:extLst>
          </p:cNvPr>
          <p:cNvCxnSpPr>
            <a:cxnSpLocks/>
            <a:stCxn id="9" idx="2"/>
            <a:endCxn id="47" idx="0"/>
          </p:cNvCxnSpPr>
          <p:nvPr/>
        </p:nvCxnSpPr>
        <p:spPr bwMode="auto">
          <a:xfrm flipH="1">
            <a:off x="8063382" y="2789113"/>
            <a:ext cx="306900" cy="917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4AC662-C4D2-4085-9536-198401FDAE54}"/>
              </a:ext>
            </a:extLst>
          </p:cNvPr>
          <p:cNvCxnSpPr>
            <a:cxnSpLocks/>
            <a:stCxn id="9" idx="2"/>
            <a:endCxn id="48" idx="0"/>
          </p:cNvCxnSpPr>
          <p:nvPr/>
        </p:nvCxnSpPr>
        <p:spPr bwMode="auto">
          <a:xfrm>
            <a:off x="8370282" y="2789113"/>
            <a:ext cx="1054348" cy="9085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generarea permutărilor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36" name="Table 37">
            <a:extLst>
              <a:ext uri="{FF2B5EF4-FFF2-40B4-BE49-F238E27FC236}">
                <a16:creationId xmlns:a16="http://schemas.microsoft.com/office/drawing/2014/main" id="{DEF4F6B7-A121-448F-A66D-0791139B00F3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508671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2" name="Table 37">
            <a:extLst>
              <a:ext uri="{FF2B5EF4-FFF2-40B4-BE49-F238E27FC236}">
                <a16:creationId xmlns:a16="http://schemas.microsoft.com/office/drawing/2014/main" id="{7E8A4BD4-DFFD-4AEC-88FB-90125D2BC9C0}"/>
              </a:ext>
            </a:extLst>
          </p:cNvPr>
          <p:cNvGraphicFramePr>
            <a:graphicFrameLocks noGrp="1"/>
          </p:cNvGraphicFramePr>
          <p:nvPr/>
        </p:nvGraphicFramePr>
        <p:xfrm>
          <a:off x="3556877" y="508671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3" name="Table 37">
            <a:extLst>
              <a:ext uri="{FF2B5EF4-FFF2-40B4-BE49-F238E27FC236}">
                <a16:creationId xmlns:a16="http://schemas.microsoft.com/office/drawing/2014/main" id="{B37F75AC-E021-4239-82CC-DBDD2E5E2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738395"/>
              </p:ext>
            </p:extLst>
          </p:nvPr>
        </p:nvGraphicFramePr>
        <p:xfrm>
          <a:off x="4934795" y="509044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4" name="Table 37">
            <a:extLst>
              <a:ext uri="{FF2B5EF4-FFF2-40B4-BE49-F238E27FC236}">
                <a16:creationId xmlns:a16="http://schemas.microsoft.com/office/drawing/2014/main" id="{B992B0E2-3724-4E72-9E46-834CCCB0D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693363"/>
              </p:ext>
            </p:extLst>
          </p:nvPr>
        </p:nvGraphicFramePr>
        <p:xfrm>
          <a:off x="6220670" y="509044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5" name="Table 37">
            <a:extLst>
              <a:ext uri="{FF2B5EF4-FFF2-40B4-BE49-F238E27FC236}">
                <a16:creationId xmlns:a16="http://schemas.microsoft.com/office/drawing/2014/main" id="{BE43ED43-BF00-48F2-8246-458DDEE54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987049"/>
              </p:ext>
            </p:extLst>
          </p:nvPr>
        </p:nvGraphicFramePr>
        <p:xfrm>
          <a:off x="7597793" y="5083743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6" name="Table 37">
            <a:extLst>
              <a:ext uri="{FF2B5EF4-FFF2-40B4-BE49-F238E27FC236}">
                <a16:creationId xmlns:a16="http://schemas.microsoft.com/office/drawing/2014/main" id="{ADA58F23-1318-406A-8D82-217002C15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09581"/>
              </p:ext>
            </p:extLst>
          </p:nvPr>
        </p:nvGraphicFramePr>
        <p:xfrm>
          <a:off x="8974917" y="509044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79919A8-D88E-46AF-85C1-4FCB50726092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 bwMode="auto">
          <a:xfrm flipH="1">
            <a:off x="2306874" y="4073905"/>
            <a:ext cx="4551" cy="10128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A46327F-C6A8-4ABE-A088-7279131993AF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4023896" y="4064805"/>
            <a:ext cx="1530" cy="10219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132C8-5F23-460A-BCE6-C826EC47D059}"/>
              </a:ext>
            </a:extLst>
          </p:cNvPr>
          <p:cNvCxnSpPr>
            <a:cxnSpLocks/>
            <a:stCxn id="41" idx="2"/>
            <a:endCxn id="63" idx="0"/>
          </p:cNvCxnSpPr>
          <p:nvPr/>
        </p:nvCxnSpPr>
        <p:spPr bwMode="auto">
          <a:xfrm>
            <a:off x="5385535" y="4073169"/>
            <a:ext cx="17809" cy="101727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75CEC7-7998-454E-AD09-9CD28079D7D6}"/>
              </a:ext>
            </a:extLst>
          </p:cNvPr>
          <p:cNvCxnSpPr>
            <a:cxnSpLocks/>
            <a:stCxn id="42" idx="2"/>
            <a:endCxn id="64" idx="0"/>
          </p:cNvCxnSpPr>
          <p:nvPr/>
        </p:nvCxnSpPr>
        <p:spPr bwMode="auto">
          <a:xfrm>
            <a:off x="6654233" y="4077635"/>
            <a:ext cx="34986" cy="10128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A3FD281-1E2D-45DE-AB9D-6E91862D71A3}"/>
              </a:ext>
            </a:extLst>
          </p:cNvPr>
          <p:cNvCxnSpPr>
            <a:cxnSpLocks/>
            <a:stCxn id="47" idx="2"/>
            <a:endCxn id="65" idx="0"/>
          </p:cNvCxnSpPr>
          <p:nvPr/>
        </p:nvCxnSpPr>
        <p:spPr bwMode="auto">
          <a:xfrm>
            <a:off x="8063382" y="4077635"/>
            <a:ext cx="2960" cy="10061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724665-15E8-4A03-BA3B-081632A008EA}"/>
              </a:ext>
            </a:extLst>
          </p:cNvPr>
          <p:cNvCxnSpPr>
            <a:cxnSpLocks/>
            <a:stCxn id="48" idx="2"/>
            <a:endCxn id="66" idx="0"/>
          </p:cNvCxnSpPr>
          <p:nvPr/>
        </p:nvCxnSpPr>
        <p:spPr bwMode="auto">
          <a:xfrm>
            <a:off x="9424630" y="4068535"/>
            <a:ext cx="18836" cy="10219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E3B97-24FF-4E5D-8B78-079B2A4F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50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3E11-AE0B-4097-A372-019BFC61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generarea </a:t>
            </a:r>
            <a:r>
              <a:rPr lang="en-US" dirty="0" err="1">
                <a:solidFill>
                  <a:schemeClr val="accent2"/>
                </a:solidFill>
              </a:rPr>
              <a:t>tuturor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submul</a:t>
            </a:r>
            <a:r>
              <a:rPr lang="ro-RO" dirty="0" err="1">
                <a:solidFill>
                  <a:schemeClr val="accent2"/>
                </a:solidFill>
              </a:rPr>
              <a:t>țimiilor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040896" y="1924493"/>
                <a:ext cx="10630644" cy="4372790"/>
              </a:xfrm>
            </p:spPr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ro-RO" dirty="0"/>
                  <a:t>Submulțimile mulțimii de 3 elemente. Fie acestea X = </a:t>
                </a:r>
                <a:r>
                  <a:rPr lang="en-US" dirty="0"/>
                  <a:t>{1,4,7}</a:t>
                </a:r>
                <a:r>
                  <a:rPr lang="ro-RO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r>
                  <a:rPr lang="ro-RO" dirty="0"/>
                  <a:t>,</a:t>
                </a:r>
                <a:r>
                  <a:rPr lang="en-US" dirty="0"/>
                  <a:t>{1},{4},{7},{1,4},{1,7},{4,7},{1,4,7}</a:t>
                </a:r>
              </a:p>
              <a:p>
                <a:pPr marL="0" indent="0">
                  <a:buNone/>
                </a:pPr>
                <a:endParaRPr lang="ro-RO" dirty="0"/>
              </a:p>
              <a:p>
                <a:pPr>
                  <a:buClr>
                    <a:schemeClr val="accent2"/>
                  </a:buClr>
                </a:pPr>
                <a:r>
                  <a:rPr lang="en-US" dirty="0" err="1"/>
                  <a:t>Submul</a:t>
                </a:r>
                <a:r>
                  <a:rPr lang="ro-RO" dirty="0" err="1"/>
                  <a:t>țimiile</a:t>
                </a:r>
                <a:r>
                  <a:rPr lang="ro-RO" dirty="0"/>
                  <a:t> unei mulțimi 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elemente sunt </a:t>
                </a:r>
                <a:r>
                  <a:rPr lang="en-US" dirty="0"/>
                  <a:t>toate </a:t>
                </a:r>
                <a:r>
                  <a:rPr lang="en-US" dirty="0" err="1"/>
                  <a:t>mul</a:t>
                </a:r>
                <a:r>
                  <a:rPr lang="ro-RO" dirty="0" err="1"/>
                  <a:t>ţ</a:t>
                </a:r>
                <a:r>
                  <a:rPr lang="en-US" dirty="0" err="1"/>
                  <a:t>imile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/>
                      </a:rPr>
                      <m:t>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;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0≤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𝑘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FAF88-047E-4F72-96EA-BB9CFEFBF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040896" y="1924493"/>
                <a:ext cx="10630644" cy="4372790"/>
              </a:xfrm>
              <a:blipFill>
                <a:blip r:embed="rId2"/>
                <a:stretch>
                  <a:fillRect l="-1032" t="-251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BA468-30AA-4BF1-B19B-3B81CD86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96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A45A4E-25A3-4C00-AA76-FC5F40395081}"/>
              </a:ext>
            </a:extLst>
          </p:cNvPr>
          <p:cNvGraphicFramePr>
            <a:graphicFrameLocks noGrp="1"/>
          </p:cNvGraphicFramePr>
          <p:nvPr/>
        </p:nvGraphicFramePr>
        <p:xfrm>
          <a:off x="5927792" y="1620736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1E05628-1BEC-4F3E-A433-98CE3591680B}"/>
              </a:ext>
            </a:extLst>
          </p:cNvPr>
          <p:cNvGraphicFramePr>
            <a:graphicFrameLocks noGrp="1"/>
          </p:cNvGraphicFramePr>
          <p:nvPr/>
        </p:nvGraphicFramePr>
        <p:xfrm>
          <a:off x="3421297" y="2421242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3CE548C-E494-4F29-93C6-B97F23C916D8}"/>
              </a:ext>
            </a:extLst>
          </p:cNvPr>
          <p:cNvGraphicFramePr>
            <a:graphicFrameLocks noGrp="1"/>
          </p:cNvGraphicFramePr>
          <p:nvPr/>
        </p:nvGraphicFramePr>
        <p:xfrm>
          <a:off x="5834567" y="241454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C24709-EE01-40EC-B795-1EB1DCB4AFA7}"/>
              </a:ext>
            </a:extLst>
          </p:cNvPr>
          <p:cNvGraphicFramePr>
            <a:graphicFrameLocks noGrp="1"/>
          </p:cNvGraphicFramePr>
          <p:nvPr/>
        </p:nvGraphicFramePr>
        <p:xfrm>
          <a:off x="8110031" y="2414543"/>
          <a:ext cx="336416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36416">
                  <a:extLst>
                    <a:ext uri="{9D8B030D-6E8A-4147-A177-3AD203B41FA5}">
                      <a16:colId xmlns:a16="http://schemas.microsoft.com/office/drawing/2014/main" val="3637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719473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39AB16-A3BE-411F-91D2-C43D3C04CA85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 bwMode="auto">
          <a:xfrm flipH="1">
            <a:off x="3589506" y="1991576"/>
            <a:ext cx="2506495" cy="4296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72F81-1580-46B2-8DB3-3A393318A6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 bwMode="auto">
          <a:xfrm flipH="1">
            <a:off x="6002776" y="1991577"/>
            <a:ext cx="93225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13CA8-7082-4F0F-9BAF-60EE9057A9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 bwMode="auto">
          <a:xfrm>
            <a:off x="6096001" y="1991577"/>
            <a:ext cx="2182239" cy="42296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3B99ECE-4951-4C68-9D1E-BCFE7CC842EF}"/>
              </a:ext>
            </a:extLst>
          </p:cNvPr>
          <p:cNvGraphicFramePr>
            <a:graphicFrameLocks noGrp="1"/>
          </p:cNvGraphicFramePr>
          <p:nvPr/>
        </p:nvGraphicFramePr>
        <p:xfrm>
          <a:off x="2874319" y="3696198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29" name="Table 23">
            <a:extLst>
              <a:ext uri="{FF2B5EF4-FFF2-40B4-BE49-F238E27FC236}">
                <a16:creationId xmlns:a16="http://schemas.microsoft.com/office/drawing/2014/main" id="{A89FCE1A-C9AB-4B30-A8DA-B7DAA82237C3}"/>
              </a:ext>
            </a:extLst>
          </p:cNvPr>
          <p:cNvGraphicFramePr>
            <a:graphicFrameLocks noGrp="1"/>
          </p:cNvGraphicFramePr>
          <p:nvPr/>
        </p:nvGraphicFramePr>
        <p:xfrm>
          <a:off x="3589506" y="36939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506FAB-55BD-4729-A1C1-91C752D5058E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 flipH="1">
            <a:off x="3138587" y="2792082"/>
            <a:ext cx="450919" cy="9041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4D174E7-C2C7-476A-A634-7EDBCEBEEAFE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 bwMode="auto">
          <a:xfrm>
            <a:off x="3589505" y="2792083"/>
            <a:ext cx="264268" cy="9018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1" name="Table 23">
            <a:extLst>
              <a:ext uri="{FF2B5EF4-FFF2-40B4-BE49-F238E27FC236}">
                <a16:creationId xmlns:a16="http://schemas.microsoft.com/office/drawing/2014/main" id="{040DAFB7-622F-438D-9DBF-E4201D4AF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1543"/>
              </p:ext>
            </p:extLst>
          </p:nvPr>
        </p:nvGraphicFramePr>
        <p:xfrm>
          <a:off x="5380105" y="3698599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2" name="Table 23">
            <a:extLst>
              <a:ext uri="{FF2B5EF4-FFF2-40B4-BE49-F238E27FC236}">
                <a16:creationId xmlns:a16="http://schemas.microsoft.com/office/drawing/2014/main" id="{D4B31312-B967-4432-B5C0-BE1D4DF897A2}"/>
              </a:ext>
            </a:extLst>
          </p:cNvPr>
          <p:cNvGraphicFramePr>
            <a:graphicFrameLocks noGrp="1"/>
          </p:cNvGraphicFramePr>
          <p:nvPr/>
        </p:nvGraphicFramePr>
        <p:xfrm>
          <a:off x="6095901" y="37030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5793CF-4CC7-408A-9E34-BD9BB2614B3E}"/>
              </a:ext>
            </a:extLst>
          </p:cNvPr>
          <p:cNvCxnSpPr>
            <a:cxnSpLocks/>
            <a:stCxn id="8" idx="2"/>
            <a:endCxn id="41" idx="0"/>
          </p:cNvCxnSpPr>
          <p:nvPr/>
        </p:nvCxnSpPr>
        <p:spPr bwMode="auto">
          <a:xfrm flipH="1">
            <a:off x="5644373" y="2785383"/>
            <a:ext cx="358403" cy="9132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216B84-B6BE-42EC-A15C-081539C1BF8C}"/>
              </a:ext>
            </a:extLst>
          </p:cNvPr>
          <p:cNvCxnSpPr>
            <a:cxnSpLocks/>
            <a:stCxn id="8" idx="2"/>
            <a:endCxn id="42" idx="0"/>
          </p:cNvCxnSpPr>
          <p:nvPr/>
        </p:nvCxnSpPr>
        <p:spPr bwMode="auto">
          <a:xfrm>
            <a:off x="6002776" y="2785383"/>
            <a:ext cx="357393" cy="917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7" name="Table 23">
            <a:extLst>
              <a:ext uri="{FF2B5EF4-FFF2-40B4-BE49-F238E27FC236}">
                <a16:creationId xmlns:a16="http://schemas.microsoft.com/office/drawing/2014/main" id="{3C707904-CA60-4D71-AAA3-ABBA27D82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86729"/>
              </p:ext>
            </p:extLst>
          </p:nvPr>
        </p:nvGraphicFramePr>
        <p:xfrm>
          <a:off x="7749603" y="37030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graphicFrame>
        <p:nvGraphicFramePr>
          <p:cNvPr id="48" name="Table 23">
            <a:extLst>
              <a:ext uri="{FF2B5EF4-FFF2-40B4-BE49-F238E27FC236}">
                <a16:creationId xmlns:a16="http://schemas.microsoft.com/office/drawing/2014/main" id="{64E4D5F7-FE14-4E4D-9279-3F1D74B33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432347"/>
              </p:ext>
            </p:extLst>
          </p:nvPr>
        </p:nvGraphicFramePr>
        <p:xfrm>
          <a:off x="8474725" y="3703065"/>
          <a:ext cx="528537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56162">
                  <a:extLst>
                    <a:ext uri="{9D8B030D-6E8A-4147-A177-3AD203B41FA5}">
                      <a16:colId xmlns:a16="http://schemas.microsoft.com/office/drawing/2014/main" val="1824156707"/>
                    </a:ext>
                  </a:extLst>
                </a:gridCol>
                <a:gridCol w="272375">
                  <a:extLst>
                    <a:ext uri="{9D8B030D-6E8A-4147-A177-3AD203B41FA5}">
                      <a16:colId xmlns:a16="http://schemas.microsoft.com/office/drawing/2014/main" val="4027399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95834"/>
                  </a:ext>
                </a:extLst>
              </a:tr>
            </a:tbl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0720F-02BC-435F-B3C6-2CC1B93F95AB}"/>
              </a:ext>
            </a:extLst>
          </p:cNvPr>
          <p:cNvCxnSpPr>
            <a:cxnSpLocks/>
            <a:stCxn id="9" idx="2"/>
            <a:endCxn id="47" idx="0"/>
          </p:cNvCxnSpPr>
          <p:nvPr/>
        </p:nvCxnSpPr>
        <p:spPr bwMode="auto">
          <a:xfrm flipH="1">
            <a:off x="8013871" y="2785383"/>
            <a:ext cx="264369" cy="917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4AC662-C4D2-4085-9536-198401FDAE54}"/>
              </a:ext>
            </a:extLst>
          </p:cNvPr>
          <p:cNvCxnSpPr>
            <a:cxnSpLocks/>
            <a:stCxn id="9" idx="2"/>
            <a:endCxn id="48" idx="0"/>
          </p:cNvCxnSpPr>
          <p:nvPr/>
        </p:nvCxnSpPr>
        <p:spPr bwMode="auto">
          <a:xfrm>
            <a:off x="8278240" y="2785383"/>
            <a:ext cx="460753" cy="917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Title 1">
            <a:extLst>
              <a:ext uri="{FF2B5EF4-FFF2-40B4-BE49-F238E27FC236}">
                <a16:creationId xmlns:a16="http://schemas.microsoft.com/office/drawing/2014/main" id="{B4D1830E-BAFB-425D-A311-7A272312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Problemă: generarea permutărilor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36" name="Table 37">
            <a:extLst>
              <a:ext uri="{FF2B5EF4-FFF2-40B4-BE49-F238E27FC236}">
                <a16:creationId xmlns:a16="http://schemas.microsoft.com/office/drawing/2014/main" id="{DEF4F6B7-A121-448F-A66D-0791139B00F3}"/>
              </a:ext>
            </a:extLst>
          </p:cNvPr>
          <p:cNvGraphicFramePr>
            <a:graphicFrameLocks noGrp="1"/>
          </p:cNvGraphicFramePr>
          <p:nvPr/>
        </p:nvGraphicFramePr>
        <p:xfrm>
          <a:off x="1838325" y="508671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2" name="Table 37">
            <a:extLst>
              <a:ext uri="{FF2B5EF4-FFF2-40B4-BE49-F238E27FC236}">
                <a16:creationId xmlns:a16="http://schemas.microsoft.com/office/drawing/2014/main" id="{7E8A4BD4-DFFD-4AEC-88FB-90125D2BC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51095"/>
              </p:ext>
            </p:extLst>
          </p:nvPr>
        </p:nvGraphicFramePr>
        <p:xfrm>
          <a:off x="3556877" y="508671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graphicFrame>
        <p:nvGraphicFramePr>
          <p:cNvPr id="64" name="Table 37">
            <a:extLst>
              <a:ext uri="{FF2B5EF4-FFF2-40B4-BE49-F238E27FC236}">
                <a16:creationId xmlns:a16="http://schemas.microsoft.com/office/drawing/2014/main" id="{B992B0E2-3724-4E72-9E46-834CCCB0D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166417"/>
              </p:ext>
            </p:extLst>
          </p:nvPr>
        </p:nvGraphicFramePr>
        <p:xfrm>
          <a:off x="6128627" y="5086712"/>
          <a:ext cx="937098" cy="370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12366">
                  <a:extLst>
                    <a:ext uri="{9D8B030D-6E8A-4147-A177-3AD203B41FA5}">
                      <a16:colId xmlns:a16="http://schemas.microsoft.com/office/drawing/2014/main" val="2534128868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2875390042"/>
                    </a:ext>
                  </a:extLst>
                </a:gridCol>
                <a:gridCol w="312366">
                  <a:extLst>
                    <a:ext uri="{9D8B030D-6E8A-4147-A177-3AD203B41FA5}">
                      <a16:colId xmlns:a16="http://schemas.microsoft.com/office/drawing/2014/main" val="183232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57B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07385"/>
                  </a:ext>
                </a:extLst>
              </a:tr>
            </a:tbl>
          </a:graphicData>
        </a:graphic>
      </p:graphicFrame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79919A8-D88E-46AF-85C1-4FCB50726092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 bwMode="auto">
          <a:xfrm flipH="1">
            <a:off x="2306874" y="4067038"/>
            <a:ext cx="831712" cy="10196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A46327F-C6A8-4ABE-A088-7279131993AF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 bwMode="auto">
          <a:xfrm>
            <a:off x="3853774" y="4064806"/>
            <a:ext cx="171653" cy="10219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175CEC7-7998-454E-AD09-9CD28079D7D6}"/>
              </a:ext>
            </a:extLst>
          </p:cNvPr>
          <p:cNvCxnSpPr>
            <a:cxnSpLocks/>
            <a:stCxn id="42" idx="2"/>
            <a:endCxn id="64" idx="0"/>
          </p:cNvCxnSpPr>
          <p:nvPr/>
        </p:nvCxnSpPr>
        <p:spPr bwMode="auto">
          <a:xfrm>
            <a:off x="6360168" y="4073906"/>
            <a:ext cx="237008" cy="10128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02582-B201-4233-BB59-DB04DDDD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92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1290-9F1C-4CBA-9164-D38C0DF1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15 – </a:t>
            </a:r>
            <a:r>
              <a:rPr lang="ro-RO" dirty="0" err="1">
                <a:solidFill>
                  <a:schemeClr val="accent2"/>
                </a:solidFill>
              </a:rPr>
              <a:t>sliding</a:t>
            </a:r>
            <a:r>
              <a:rPr lang="ro-RO" dirty="0">
                <a:solidFill>
                  <a:schemeClr val="accent2"/>
                </a:solidFill>
              </a:rPr>
              <a:t> puzzle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817C3F3-6796-4CF9-879F-C148822DE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118" y="724168"/>
            <a:ext cx="6735764" cy="56648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6A9905-8AB1-4735-97F1-97BE9848E64A}"/>
              </a:ext>
            </a:extLst>
          </p:cNvPr>
          <p:cNvSpPr/>
          <p:nvPr/>
        </p:nvSpPr>
        <p:spPr>
          <a:xfrm>
            <a:off x="2846961" y="5927310"/>
            <a:ext cx="6203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http://lorecioni.github.io/fifteen-puzzle-game/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6424B-9DDC-47C8-8018-3DEB79D3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59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E7E9-1E58-4661-89F4-C183655E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</a:t>
            </a:r>
            <a:r>
              <a:rPr lang="ro-RO" dirty="0" err="1">
                <a:solidFill>
                  <a:schemeClr val="accent2"/>
                </a:solidFill>
              </a:rPr>
              <a:t>Graph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coloring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9197E82-1C7D-4E02-9D36-14E402BF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10" y="1812605"/>
            <a:ext cx="8122928" cy="406146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909227-84ED-464D-96F9-563A58EF6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56" y="851694"/>
            <a:ext cx="2284944" cy="2188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BB151-732F-4EF8-90E4-E41D7DC9A443}"/>
              </a:ext>
            </a:extLst>
          </p:cNvPr>
          <p:cNvSpPr txBox="1"/>
          <p:nvPr/>
        </p:nvSpPr>
        <p:spPr>
          <a:xfrm>
            <a:off x="1932562" y="6051034"/>
            <a:ext cx="551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Două noduri adiacente trebuie să aibă culori diferite.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0DDB0-0E05-42FD-B376-7F5EBE85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70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E30F-3D96-4D33-91B7-D42BF596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Ciclu </a:t>
            </a:r>
            <a:r>
              <a:rPr lang="ro-RO" dirty="0" err="1">
                <a:solidFill>
                  <a:schemeClr val="accent2"/>
                </a:solidFill>
              </a:rPr>
              <a:t>hamiltonian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building, air, made, red&#10;&#10;Description automatically generated">
            <a:extLst>
              <a:ext uri="{FF2B5EF4-FFF2-40B4-BE49-F238E27FC236}">
                <a16:creationId xmlns:a16="http://schemas.microsoft.com/office/drawing/2014/main" id="{5D7FB1F6-4DB1-4D02-BA04-BCECA551F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45" y="1332691"/>
            <a:ext cx="3467911" cy="3467911"/>
          </a:xfrm>
          <a:prstGeom prst="rect">
            <a:avLst/>
          </a:prstGeom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42733FE-6EAF-4CB2-BD88-88115084A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31" y="2235993"/>
            <a:ext cx="3357563" cy="3214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5CA14-BFA3-43A7-89BB-FE14F81EA621}"/>
              </a:ext>
            </a:extLst>
          </p:cNvPr>
          <p:cNvSpPr txBox="1"/>
          <p:nvPr/>
        </p:nvSpPr>
        <p:spPr>
          <a:xfrm>
            <a:off x="1838326" y="5909047"/>
            <a:ext cx="638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Ciclu care trece prin fiecare nod exact o dată.</a:t>
            </a:r>
            <a:endParaRPr lang="en-US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31C2F8-6B77-4793-8E19-454C861B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173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511F-671E-4937-8AC3-238FEFE4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comis voiajor (</a:t>
            </a:r>
            <a:r>
              <a:rPr lang="ro-RO" dirty="0" err="1">
                <a:solidFill>
                  <a:schemeClr val="accent2"/>
                </a:solidFill>
              </a:rPr>
              <a:t>travelling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salesman</a:t>
            </a:r>
            <a:r>
              <a:rPr lang="ro-RO" dirty="0">
                <a:solidFill>
                  <a:schemeClr val="accent2"/>
                </a:solidFill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text, flying, map, skiing&#10;&#10;Description automatically generated">
            <a:extLst>
              <a:ext uri="{FF2B5EF4-FFF2-40B4-BE49-F238E27FC236}">
                <a16:creationId xmlns:a16="http://schemas.microsoft.com/office/drawing/2014/main" id="{5D45BFF5-EF8E-49EC-9720-313F19575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77" y="1449717"/>
            <a:ext cx="7050088" cy="3958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06FBDF-43DB-42FB-8064-4A84D2272200}"/>
              </a:ext>
            </a:extLst>
          </p:cNvPr>
          <p:cNvSpPr txBox="1"/>
          <p:nvPr/>
        </p:nvSpPr>
        <p:spPr>
          <a:xfrm>
            <a:off x="1380392" y="5764214"/>
            <a:ext cx="6773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Cel mai scurt drum care trece prin toate orașele.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AFD22-9D73-4C2B-9575-5A14A372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9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2EB4-2FB5-4F5C-943E-BBE285A8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Rucsacului (</a:t>
            </a:r>
            <a:r>
              <a:rPr lang="ro-RO" dirty="0" err="1">
                <a:solidFill>
                  <a:schemeClr val="accent2"/>
                </a:solidFill>
              </a:rPr>
              <a:t>Kanpsack</a:t>
            </a:r>
            <a:r>
              <a:rPr lang="ro-RO" dirty="0">
                <a:solidFill>
                  <a:schemeClr val="accent2"/>
                </a:solidFill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3F0E942-58EE-4830-8286-939B7C8EB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65" y="1881188"/>
            <a:ext cx="3571875" cy="3095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812CDF-2E79-46AF-AD13-8CCF22D600B7}"/>
              </a:ext>
            </a:extLst>
          </p:cNvPr>
          <p:cNvSpPr txBox="1"/>
          <p:nvPr/>
        </p:nvSpPr>
        <p:spPr>
          <a:xfrm>
            <a:off x="1508165" y="5764214"/>
            <a:ext cx="7136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Ce obiecte aleg să fac cât mai valoros ghiozdanul?</a:t>
            </a:r>
            <a:endParaRPr lang="en-US" sz="24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677DA1-481D-44F6-9C83-66EA2D5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60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4DB3-5DA6-487B-A8A0-1BFD8086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Problemă: subset de sume (subset sub)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2FE57C5A-7BC3-4F04-939E-F0EA9C61249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74453" y="1488557"/>
                <a:ext cx="11823405" cy="4835651"/>
              </a:xfrm>
              <a:noFill/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 err="1"/>
                  <a:t>Fiind</a:t>
                </a:r>
                <a:r>
                  <a:rPr lang="en-US" dirty="0"/>
                  <a:t> </a:t>
                </a:r>
                <a:r>
                  <a:rPr lang="en-US" dirty="0" err="1"/>
                  <a:t>dat</a:t>
                </a:r>
                <a:r>
                  <a:rPr lang="ro-RO" dirty="0"/>
                  <a:t>ă</a:t>
                </a:r>
                <a:r>
                  <a:rPr lang="en-US" dirty="0"/>
                  <a:t> o </a:t>
                </a:r>
                <a:r>
                  <a:rPr lang="en-US" dirty="0" err="1"/>
                  <a:t>mul</a:t>
                </a:r>
                <a:r>
                  <a:rPr lang="ro-RO" dirty="0"/>
                  <a:t>ţ</a:t>
                </a:r>
                <a:r>
                  <a:rPr lang="en-US" dirty="0" err="1"/>
                  <a:t>ime</a:t>
                </a:r>
                <a:r>
                  <a:rPr lang="en-US" dirty="0"/>
                  <a:t> S de </a:t>
                </a:r>
                <a:r>
                  <a:rPr lang="en-US" dirty="0" err="1"/>
                  <a:t>valori</a:t>
                </a:r>
                <a:r>
                  <a:rPr lang="en-US" dirty="0"/>
                  <a:t> </a:t>
                </a:r>
                <a:r>
                  <a:rPr lang="en-US" dirty="0" err="1"/>
                  <a:t>naturale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ro-RO" dirty="0"/>
                  <a:t>ş</a:t>
                </a:r>
                <a:r>
                  <a:rPr lang="en-US" dirty="0"/>
                  <a:t>i</a:t>
                </a:r>
              </a:p>
              <a:p>
                <a:pPr marL="0" indent="0">
                  <a:buNone/>
                </a:pPr>
                <a:r>
                  <a:rPr lang="en-US" dirty="0"/>
                  <a:t>un </a:t>
                </a:r>
                <a:r>
                  <a:rPr lang="en-US" dirty="0" err="1"/>
                  <a:t>num</a:t>
                </a:r>
                <a:r>
                  <a:rPr lang="ro-RO" dirty="0"/>
                  <a:t>ă</a:t>
                </a:r>
                <a:r>
                  <a:rPr lang="en-US" dirty="0"/>
                  <a:t>r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, s</a:t>
                </a:r>
                <a:r>
                  <a:rPr lang="ro-RO" dirty="0"/>
                  <a:t>ă</a:t>
                </a:r>
                <a:r>
                  <a:rPr lang="en-US" dirty="0"/>
                  <a:t> se g</a:t>
                </a:r>
                <a:r>
                  <a:rPr lang="ro-RO" dirty="0"/>
                  <a:t>ă</a:t>
                </a:r>
                <a:r>
                  <a:rPr lang="en-US" dirty="0" err="1"/>
                  <a:t>seasc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:r>
                  <a:rPr lang="en-US" dirty="0" err="1"/>
                  <a:t>submul</a:t>
                </a:r>
                <a:r>
                  <a:rPr lang="ro-RO" dirty="0"/>
                  <a:t>ţ</a:t>
                </a:r>
                <a:r>
                  <a:rPr lang="en-US" dirty="0" err="1"/>
                  <a:t>imea</a:t>
                </a:r>
                <a:r>
                  <a:rPr lang="en-US" dirty="0"/>
                  <a:t> de sum</a:t>
                </a:r>
                <a:r>
                  <a:rPr lang="ro-RO" dirty="0"/>
                  <a:t>ă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Exemplu : </a:t>
                </a:r>
                <a:r>
                  <a:rPr lang="en-US" dirty="0" err="1"/>
                  <a:t>dac</a:t>
                </a:r>
                <a:r>
                  <a:rPr lang="ro-RO" dirty="0"/>
                  <a:t>ă</a:t>
                </a:r>
                <a:r>
                  <a:rPr lang="en-US" dirty="0"/>
                  <a:t> S={8, 11, 26, 29, 37} </a:t>
                </a:r>
                <a:r>
                  <a:rPr lang="ro-RO" dirty="0" err="1"/>
                  <a:t>ş</a:t>
                </a:r>
                <a:r>
                  <a:rPr lang="en-US" dirty="0"/>
                  <a:t>i </a:t>
                </a:r>
                <a:r>
                  <a:rPr lang="ro-RO" dirty="0"/>
                  <a:t>T</a:t>
                </a:r>
                <a:r>
                  <a:rPr lang="en-US" dirty="0"/>
                  <a:t>=37. </a:t>
                </a:r>
              </a:p>
              <a:p>
                <a:pPr marL="0" indent="0">
                  <a:buNone/>
                </a:pPr>
                <a:r>
                  <a:rPr lang="en-US" dirty="0" err="1"/>
                  <a:t>Solu</a:t>
                </a:r>
                <a:r>
                  <a:rPr lang="ro-RO" dirty="0"/>
                  <a:t>ţ</a:t>
                </a:r>
                <a:r>
                  <a:rPr lang="en-US" dirty="0"/>
                  <a:t>ii </a:t>
                </a:r>
                <a:r>
                  <a:rPr lang="en-US" dirty="0" err="1"/>
                  <a:t>posibile</a:t>
                </a:r>
                <a:r>
                  <a:rPr lang="en-US" dirty="0"/>
                  <a:t> </a:t>
                </a:r>
                <a:r>
                  <a:rPr lang="en-US" dirty="0" err="1"/>
                  <a:t>sunt</a:t>
                </a:r>
                <a:r>
                  <a:rPr lang="en-US" dirty="0"/>
                  <a:t>: {8, 29}, {11, 26}, {37}.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La fiecare pas, set de </a:t>
                </a:r>
                <a:r>
                  <a:rPr lang="en-US" dirty="0" err="1"/>
                  <a:t>alegeri</a:t>
                </a:r>
                <a:r>
                  <a:rPr lang="en-US" dirty="0"/>
                  <a:t> </a:t>
                </a:r>
                <a:r>
                  <a:rPr lang="en-US" dirty="0" err="1"/>
                  <a:t>cunoscute</a:t>
                </a:r>
                <a:r>
                  <a:rPr lang="en-US" dirty="0"/>
                  <a:t> (</a:t>
                </a:r>
                <a:r>
                  <a:rPr lang="en-US" dirty="0" err="1"/>
                  <a:t>unul</a:t>
                </a:r>
                <a:r>
                  <a:rPr lang="en-US" dirty="0"/>
                  <a:t> din</a:t>
                </a:r>
                <a:r>
                  <a:rPr lang="ro-RO" dirty="0" err="1"/>
                  <a:t>tre</a:t>
                </a:r>
                <a:r>
                  <a:rPr lang="en-US" dirty="0"/>
                  <a:t> </a:t>
                </a:r>
                <a:r>
                  <a:rPr lang="en-US" dirty="0" err="1"/>
                  <a:t>elementele</a:t>
                </a:r>
                <a:r>
                  <a:rPr lang="en-US" dirty="0"/>
                  <a:t> r</a:t>
                </a:r>
                <a:r>
                  <a:rPr lang="ro-RO" dirty="0"/>
                  <a:t>ă</a:t>
                </a:r>
                <a:r>
                  <a:rPr lang="en-US" dirty="0" err="1"/>
                  <a:t>mase</a:t>
                </a:r>
                <a:r>
                  <a:rPr lang="en-US" dirty="0"/>
                  <a:t>) ! </a:t>
                </a: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FF0000"/>
                    </a:solidFill>
                  </a:rPr>
                  <a:t>Constr</a:t>
                </a:r>
                <a:r>
                  <a:rPr lang="ro-RO" b="1" dirty="0">
                    <a:solidFill>
                      <a:srgbClr val="FF0000"/>
                    </a:solidFill>
                  </a:rPr>
                  <a:t>â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ngerile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sunt</a:t>
                </a:r>
                <a:r>
                  <a:rPr lang="en-US" b="1" dirty="0">
                    <a:solidFill>
                      <a:srgbClr val="FF0000"/>
                    </a:solidFill>
                  </a:rPr>
                  <a:t> date de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elemente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diferite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ro-RO" b="1" dirty="0">
                    <a:solidFill>
                      <a:srgbClr val="FF0000"/>
                    </a:solidFill>
                  </a:rPr>
                  <a:t>î</a:t>
                </a:r>
                <a:r>
                  <a:rPr lang="en-US" b="1" dirty="0">
                    <a:solidFill>
                      <a:srgbClr val="FF0000"/>
                    </a:solidFill>
                  </a:rPr>
                  <a:t>n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cadrul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FF0000"/>
                    </a:solidFill>
                  </a:rPr>
                  <a:t>mul</a:t>
                </a:r>
                <a:r>
                  <a:rPr lang="ro-RO" b="1" dirty="0">
                    <a:solidFill>
                      <a:srgbClr val="FF0000"/>
                    </a:solidFill>
                  </a:rPr>
                  <a:t>ţ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imii</a:t>
                </a:r>
                <a:r>
                  <a:rPr lang="en-US" b="1" dirty="0">
                    <a:solidFill>
                      <a:srgbClr val="FF0000"/>
                    </a:solidFill>
                  </a:rPr>
                  <a:t> (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posibil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ordonate</a:t>
                </a:r>
                <a:r>
                  <a:rPr lang="en-US" b="1" dirty="0">
                    <a:solidFill>
                      <a:srgbClr val="FF0000"/>
                    </a:solidFill>
                  </a:rPr>
                  <a:t>) </a:t>
                </a:r>
                <a:r>
                  <a:rPr lang="ro-RO" b="1" dirty="0" err="1">
                    <a:solidFill>
                      <a:srgbClr val="FF0000"/>
                    </a:solidFill>
                  </a:rPr>
                  <a:t>ş</a:t>
                </a:r>
                <a:r>
                  <a:rPr lang="en-US" b="1" dirty="0">
                    <a:solidFill>
                      <a:srgbClr val="FF0000"/>
                    </a:solidFill>
                  </a:rPr>
                  <a:t>i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nedep</a:t>
                </a:r>
                <a:r>
                  <a:rPr lang="ro-RO" b="1" dirty="0">
                    <a:solidFill>
                      <a:srgbClr val="FF0000"/>
                    </a:solidFill>
                  </a:rPr>
                  <a:t>ăş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irea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sumei</a:t>
                </a:r>
                <a:r>
                  <a:rPr lang="en-US" b="1" dirty="0">
                    <a:solidFill>
                      <a:srgbClr val="FF0000"/>
                    </a:solidFill>
                  </a:rPr>
                  <a:t> date!</a:t>
                </a:r>
                <a:endParaRPr lang="it-IT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2FE57C5A-7BC3-4F04-939E-F0EA9C6124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74453" y="1488557"/>
                <a:ext cx="11823405" cy="4835651"/>
              </a:xfrm>
              <a:blipFill>
                <a:blip r:embed="rId2"/>
                <a:stretch>
                  <a:fillRect l="-928" t="-201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FD72E-13E8-47FB-B6AF-5DA0A4C1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6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1943-0228-4110-8A13-60C9036E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Complexitate </a:t>
            </a:r>
            <a:r>
              <a:rPr lang="ro-RO" dirty="0" err="1">
                <a:solidFill>
                  <a:schemeClr val="accent2"/>
                </a:solidFill>
              </a:rPr>
              <a:t>backtracking</a:t>
            </a:r>
            <a:r>
              <a:rPr lang="ro-RO" dirty="0">
                <a:solidFill>
                  <a:schemeClr val="accent2"/>
                </a:solidFill>
              </a:rPr>
              <a:t>?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0F27F9-D262-431E-AB9B-A46400343D6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/>
                  <a:t>alegeri pe nivel 0 * </a:t>
                </a:r>
              </a:p>
              <a:p>
                <a:pPr marL="0" indent="0">
                  <a:buNone/>
                </a:pPr>
                <a:r>
                  <a:rPr lang="ro-RO" dirty="0"/>
                  <a:t>alegeri pe nivel 1 * </a:t>
                </a:r>
              </a:p>
              <a:p>
                <a:pPr marL="0" indent="0">
                  <a:buNone/>
                </a:pPr>
                <a:r>
                  <a:rPr lang="ro-RO" dirty="0"/>
                  <a:t>alegeri pe nivel 2 *</a:t>
                </a:r>
              </a:p>
              <a:p>
                <a:pPr marL="0" indent="0">
                  <a:buNone/>
                </a:pPr>
                <a:r>
                  <a:rPr lang="ro-RO" dirty="0"/>
                  <a:t>...</a:t>
                </a:r>
              </a:p>
              <a:p>
                <a:endParaRPr lang="ro-RO" dirty="0"/>
              </a:p>
              <a:p>
                <a:endParaRPr lang="ro-RO" dirty="0"/>
              </a:p>
              <a:p>
                <a:pPr marL="0" indent="0">
                  <a:buNone/>
                </a:pPr>
                <a:r>
                  <a:rPr lang="ro-RO" dirty="0"/>
                  <a:t>         </a:t>
                </a:r>
                <a:r>
                  <a:rPr lang="ro-RO" b="1" dirty="0"/>
                  <a:t>În general: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ro-RO" sz="48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ro-RO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4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ro-RO" sz="480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</m:oMath>
                </a14:m>
                <a:r>
                  <a:rPr lang="ro-RO" sz="4800" dirty="0"/>
                  <a:t> </a:t>
                </a:r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0F27F9-D262-431E-AB9B-A46400343D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BA30B-138B-44C9-ADCE-FE734C2B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4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FF0DD-0E88-463B-BCEA-3EB379C8E601}"/>
              </a:ext>
            </a:extLst>
          </p:cNvPr>
          <p:cNvSpPr/>
          <p:nvPr/>
        </p:nvSpPr>
        <p:spPr bwMode="auto">
          <a:xfrm>
            <a:off x="5478580" y="1172816"/>
            <a:ext cx="704968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Start</a:t>
            </a:r>
            <a:endParaRPr lang="en-US" b="1" dirty="0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F5079-DB4A-4833-951B-7DEEA4678E3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 bwMode="auto">
          <a:xfrm flipH="1">
            <a:off x="3895924" y="1513030"/>
            <a:ext cx="1935141" cy="18647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21ECBC-CAC7-453C-B174-F5D2FB635E3C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 bwMode="auto">
          <a:xfrm flipH="1">
            <a:off x="5200286" y="1513030"/>
            <a:ext cx="630778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1DE40-C557-4C8F-AAE8-731FAF28D092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>
            <a:off x="5831065" y="1513030"/>
            <a:ext cx="393485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6646E-F0E8-42C6-9D24-F5C055664CA7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 bwMode="auto">
          <a:xfrm>
            <a:off x="5831064" y="1513031"/>
            <a:ext cx="1716446" cy="186197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82D9F60-940A-42A3-A70B-0A9FCFA1B665}"/>
              </a:ext>
            </a:extLst>
          </p:cNvPr>
          <p:cNvSpPr/>
          <p:nvPr/>
        </p:nvSpPr>
        <p:spPr bwMode="auto">
          <a:xfrm>
            <a:off x="3738278" y="3377757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C58A87-E42A-4A03-A47D-DF6D133F8860}"/>
              </a:ext>
            </a:extLst>
          </p:cNvPr>
          <p:cNvSpPr/>
          <p:nvPr/>
        </p:nvSpPr>
        <p:spPr bwMode="auto">
          <a:xfrm>
            <a:off x="5024044" y="3375009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44EB3B-C351-4591-A1FE-5AD7909F504A}"/>
              </a:ext>
            </a:extLst>
          </p:cNvPr>
          <p:cNvSpPr/>
          <p:nvPr/>
        </p:nvSpPr>
        <p:spPr bwMode="auto">
          <a:xfrm>
            <a:off x="6046018" y="3375009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2E85DF-C4E9-48DF-91F2-B920552A5B46}"/>
              </a:ext>
            </a:extLst>
          </p:cNvPr>
          <p:cNvSpPr/>
          <p:nvPr/>
        </p:nvSpPr>
        <p:spPr bwMode="auto">
          <a:xfrm>
            <a:off x="7368979" y="3375008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2EA6FF-C213-4EB8-A2DF-54BDF443DFA7}"/>
              </a:ext>
            </a:extLst>
          </p:cNvPr>
          <p:cNvCxnSpPr>
            <a:cxnSpLocks/>
            <a:stCxn id="19" idx="2"/>
            <a:endCxn id="44" idx="0"/>
          </p:cNvCxnSpPr>
          <p:nvPr/>
        </p:nvCxnSpPr>
        <p:spPr bwMode="auto">
          <a:xfrm flipH="1">
            <a:off x="1971127" y="3717971"/>
            <a:ext cx="1924797" cy="18516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A37059-02F8-4926-AB65-CDF14265318E}"/>
              </a:ext>
            </a:extLst>
          </p:cNvPr>
          <p:cNvCxnSpPr>
            <a:cxnSpLocks/>
            <a:stCxn id="19" idx="2"/>
            <a:endCxn id="45" idx="0"/>
          </p:cNvCxnSpPr>
          <p:nvPr/>
        </p:nvCxnSpPr>
        <p:spPr bwMode="auto">
          <a:xfrm flipH="1">
            <a:off x="2433699" y="3717972"/>
            <a:ext cx="1462225" cy="18550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DE43EA-7C9B-40B9-9FE8-5A0E94D437D3}"/>
              </a:ext>
            </a:extLst>
          </p:cNvPr>
          <p:cNvCxnSpPr>
            <a:cxnSpLocks/>
            <a:stCxn id="19" idx="2"/>
            <a:endCxn id="46" idx="0"/>
          </p:cNvCxnSpPr>
          <p:nvPr/>
        </p:nvCxnSpPr>
        <p:spPr bwMode="auto">
          <a:xfrm flipH="1">
            <a:off x="2958255" y="3717971"/>
            <a:ext cx="937668" cy="18550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A0496E6-3341-4F75-8A4B-C62A3C50A7DD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 bwMode="auto">
          <a:xfrm flipH="1">
            <a:off x="3473415" y="3717972"/>
            <a:ext cx="422508" cy="1858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03DF0FC-2E1A-4EE5-BBA4-8848C37B307F}"/>
              </a:ext>
            </a:extLst>
          </p:cNvPr>
          <p:cNvSpPr/>
          <p:nvPr/>
        </p:nvSpPr>
        <p:spPr bwMode="auto">
          <a:xfrm>
            <a:off x="1813481" y="5569655"/>
            <a:ext cx="315291" cy="336034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BB957F-6712-4E30-80EC-EFC82C0C0859}"/>
              </a:ext>
            </a:extLst>
          </p:cNvPr>
          <p:cNvSpPr/>
          <p:nvPr/>
        </p:nvSpPr>
        <p:spPr bwMode="auto">
          <a:xfrm>
            <a:off x="2257456" y="5573023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FF951F-DBBA-4C94-9688-5BBB74235BEC}"/>
              </a:ext>
            </a:extLst>
          </p:cNvPr>
          <p:cNvSpPr/>
          <p:nvPr/>
        </p:nvSpPr>
        <p:spPr bwMode="auto">
          <a:xfrm>
            <a:off x="2779724" y="5573022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07D0E5-ECA5-4B17-B603-A29287567AB7}"/>
              </a:ext>
            </a:extLst>
          </p:cNvPr>
          <p:cNvSpPr/>
          <p:nvPr/>
        </p:nvSpPr>
        <p:spPr bwMode="auto">
          <a:xfrm>
            <a:off x="3294884" y="5576165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F7E44-78C6-4850-B906-350A2A67C727}"/>
              </a:ext>
            </a:extLst>
          </p:cNvPr>
          <p:cNvCxnSpPr>
            <a:cxnSpLocks/>
            <a:stCxn id="20" idx="2"/>
            <a:endCxn id="63" idx="0"/>
          </p:cNvCxnSpPr>
          <p:nvPr/>
        </p:nvCxnSpPr>
        <p:spPr bwMode="auto">
          <a:xfrm flipH="1">
            <a:off x="3989102" y="3715223"/>
            <a:ext cx="1211185" cy="185883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1803F-06B8-4E9A-84F6-65E75BFECD6B}"/>
              </a:ext>
            </a:extLst>
          </p:cNvPr>
          <p:cNvCxnSpPr>
            <a:cxnSpLocks/>
            <a:stCxn id="20" idx="2"/>
            <a:endCxn id="64" idx="0"/>
          </p:cNvCxnSpPr>
          <p:nvPr/>
        </p:nvCxnSpPr>
        <p:spPr bwMode="auto">
          <a:xfrm flipH="1">
            <a:off x="4491384" y="3715223"/>
            <a:ext cx="708902" cy="185802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D412A0-8B4D-417E-ACCB-89820064E5D0}"/>
              </a:ext>
            </a:extLst>
          </p:cNvPr>
          <p:cNvCxnSpPr>
            <a:cxnSpLocks/>
            <a:stCxn id="20" idx="2"/>
            <a:endCxn id="65" idx="0"/>
          </p:cNvCxnSpPr>
          <p:nvPr/>
        </p:nvCxnSpPr>
        <p:spPr bwMode="auto">
          <a:xfrm flipH="1">
            <a:off x="5024044" y="3715224"/>
            <a:ext cx="176243" cy="185802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46851DD-B236-42E3-AA09-C4F8E7B6F5B8}"/>
              </a:ext>
            </a:extLst>
          </p:cNvPr>
          <p:cNvCxnSpPr>
            <a:cxnSpLocks/>
            <a:stCxn id="20" idx="2"/>
            <a:endCxn id="66" idx="0"/>
          </p:cNvCxnSpPr>
          <p:nvPr/>
        </p:nvCxnSpPr>
        <p:spPr bwMode="auto">
          <a:xfrm>
            <a:off x="5200286" y="3715224"/>
            <a:ext cx="426554" cy="1864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5985F97-47A0-4EA0-9890-2EC81B0A6504}"/>
              </a:ext>
            </a:extLst>
          </p:cNvPr>
          <p:cNvSpPr/>
          <p:nvPr/>
        </p:nvSpPr>
        <p:spPr bwMode="auto">
          <a:xfrm>
            <a:off x="3831456" y="5574062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16F486-1ADC-4EB0-9437-46CCCB22CF0C}"/>
              </a:ext>
            </a:extLst>
          </p:cNvPr>
          <p:cNvSpPr/>
          <p:nvPr/>
        </p:nvSpPr>
        <p:spPr bwMode="auto">
          <a:xfrm>
            <a:off x="4315142" y="5573248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4A8AA7B-9D5F-4F3A-9630-E3997D77EEC8}"/>
              </a:ext>
            </a:extLst>
          </p:cNvPr>
          <p:cNvSpPr/>
          <p:nvPr/>
        </p:nvSpPr>
        <p:spPr bwMode="auto">
          <a:xfrm>
            <a:off x="4845512" y="5573247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B1D61FA-8E30-49A3-92EE-AFDA55668CEA}"/>
              </a:ext>
            </a:extLst>
          </p:cNvPr>
          <p:cNvSpPr/>
          <p:nvPr/>
        </p:nvSpPr>
        <p:spPr bwMode="auto">
          <a:xfrm>
            <a:off x="5448309" y="5579503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A3E8513-E65D-4519-BAD3-2E8BB32399AC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 bwMode="auto">
          <a:xfrm flipH="1">
            <a:off x="6202621" y="3715224"/>
            <a:ext cx="21929" cy="185106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B59588-0956-4662-95B5-BB4F6A93B5FC}"/>
              </a:ext>
            </a:extLst>
          </p:cNvPr>
          <p:cNvCxnSpPr>
            <a:cxnSpLocks/>
            <a:stCxn id="23" idx="2"/>
            <a:endCxn id="80" idx="0"/>
          </p:cNvCxnSpPr>
          <p:nvPr/>
        </p:nvCxnSpPr>
        <p:spPr bwMode="auto">
          <a:xfrm>
            <a:off x="6224550" y="3715224"/>
            <a:ext cx="596639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0DE8180-0B0A-4D8D-8F8D-6640FD61B6FB}"/>
              </a:ext>
            </a:extLst>
          </p:cNvPr>
          <p:cNvCxnSpPr>
            <a:cxnSpLocks/>
            <a:stCxn id="23" idx="2"/>
            <a:endCxn id="81" idx="0"/>
          </p:cNvCxnSpPr>
          <p:nvPr/>
        </p:nvCxnSpPr>
        <p:spPr bwMode="auto">
          <a:xfrm>
            <a:off x="6224549" y="3715223"/>
            <a:ext cx="1188482" cy="18502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664D16-9389-4AA1-88E0-9B2B5B0B7023}"/>
              </a:ext>
            </a:extLst>
          </p:cNvPr>
          <p:cNvCxnSpPr>
            <a:cxnSpLocks/>
            <a:stCxn id="23" idx="2"/>
            <a:endCxn id="82" idx="0"/>
          </p:cNvCxnSpPr>
          <p:nvPr/>
        </p:nvCxnSpPr>
        <p:spPr bwMode="auto">
          <a:xfrm>
            <a:off x="6224549" y="3715223"/>
            <a:ext cx="1760942" cy="18500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8EB38AC-6A1C-4DDE-A9FB-F1209C03B5FB}"/>
              </a:ext>
            </a:extLst>
          </p:cNvPr>
          <p:cNvSpPr/>
          <p:nvPr/>
        </p:nvSpPr>
        <p:spPr bwMode="auto">
          <a:xfrm>
            <a:off x="6044975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70E84F8-72E7-4906-A5CD-75502C3D3FAA}"/>
              </a:ext>
            </a:extLst>
          </p:cNvPr>
          <p:cNvSpPr/>
          <p:nvPr/>
        </p:nvSpPr>
        <p:spPr bwMode="auto">
          <a:xfrm>
            <a:off x="6644946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8FF0BF-DED9-4763-A03C-50DF612A5A5E}"/>
              </a:ext>
            </a:extLst>
          </p:cNvPr>
          <p:cNvSpPr/>
          <p:nvPr/>
        </p:nvSpPr>
        <p:spPr bwMode="auto">
          <a:xfrm>
            <a:off x="7234500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9D89C8A-4E6D-4138-A92D-427063F62DDB}"/>
              </a:ext>
            </a:extLst>
          </p:cNvPr>
          <p:cNvSpPr/>
          <p:nvPr/>
        </p:nvSpPr>
        <p:spPr bwMode="auto">
          <a:xfrm>
            <a:off x="7806960" y="5565250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77D4A6-75F5-4BAD-B04B-DD35EAA78DFD}"/>
              </a:ext>
            </a:extLst>
          </p:cNvPr>
          <p:cNvCxnSpPr>
            <a:cxnSpLocks/>
            <a:stCxn id="25" idx="2"/>
            <a:endCxn id="91" idx="0"/>
          </p:cNvCxnSpPr>
          <p:nvPr/>
        </p:nvCxnSpPr>
        <p:spPr bwMode="auto">
          <a:xfrm>
            <a:off x="7547510" y="3715222"/>
            <a:ext cx="907282" cy="185106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CB65A2B-4B43-4057-90C8-FCA112533A4E}"/>
              </a:ext>
            </a:extLst>
          </p:cNvPr>
          <p:cNvCxnSpPr>
            <a:cxnSpLocks/>
            <a:stCxn id="25" idx="2"/>
            <a:endCxn id="92" idx="0"/>
          </p:cNvCxnSpPr>
          <p:nvPr/>
        </p:nvCxnSpPr>
        <p:spPr bwMode="auto">
          <a:xfrm>
            <a:off x="7547510" y="3715222"/>
            <a:ext cx="1525850" cy="185025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8481EB3-FF66-4826-BFD7-B3AE29CE3343}"/>
              </a:ext>
            </a:extLst>
          </p:cNvPr>
          <p:cNvCxnSpPr>
            <a:cxnSpLocks/>
            <a:stCxn id="25" idx="2"/>
            <a:endCxn id="93" idx="0"/>
          </p:cNvCxnSpPr>
          <p:nvPr/>
        </p:nvCxnSpPr>
        <p:spPr bwMode="auto">
          <a:xfrm>
            <a:off x="7547511" y="3715223"/>
            <a:ext cx="2117693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25CC6D-FD8D-4BBE-9980-2323528273EE}"/>
              </a:ext>
            </a:extLst>
          </p:cNvPr>
          <p:cNvCxnSpPr>
            <a:cxnSpLocks/>
            <a:stCxn id="25" idx="2"/>
            <a:endCxn id="94" idx="0"/>
          </p:cNvCxnSpPr>
          <p:nvPr/>
        </p:nvCxnSpPr>
        <p:spPr bwMode="auto">
          <a:xfrm>
            <a:off x="7547511" y="3715223"/>
            <a:ext cx="2690153" cy="185002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A07F494-15E6-4CAA-8BAC-7DFC70F1C945}"/>
              </a:ext>
            </a:extLst>
          </p:cNvPr>
          <p:cNvSpPr/>
          <p:nvPr/>
        </p:nvSpPr>
        <p:spPr bwMode="auto">
          <a:xfrm>
            <a:off x="8297147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44F667C-A6E0-420D-81CB-88556D1C13DB}"/>
              </a:ext>
            </a:extLst>
          </p:cNvPr>
          <p:cNvSpPr/>
          <p:nvPr/>
        </p:nvSpPr>
        <p:spPr bwMode="auto">
          <a:xfrm>
            <a:off x="8897118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A7998F1-F2FA-4BEE-9FB5-E6B68F49760E}"/>
              </a:ext>
            </a:extLst>
          </p:cNvPr>
          <p:cNvSpPr/>
          <p:nvPr/>
        </p:nvSpPr>
        <p:spPr bwMode="auto">
          <a:xfrm>
            <a:off x="9486672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ACE628-457F-4BB0-B4C9-677E8F1476A6}"/>
              </a:ext>
            </a:extLst>
          </p:cNvPr>
          <p:cNvSpPr/>
          <p:nvPr/>
        </p:nvSpPr>
        <p:spPr bwMode="auto">
          <a:xfrm>
            <a:off x="10059132" y="5565250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AC66FD9-3975-4A4B-A702-A5D7365F3054}"/>
              </a:ext>
            </a:extLst>
          </p:cNvPr>
          <p:cNvSpPr txBox="1"/>
          <p:nvPr/>
        </p:nvSpPr>
        <p:spPr>
          <a:xfrm>
            <a:off x="4453238" y="2130357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1A01287-A3A2-4F66-80D4-9FED9CDF4F00}"/>
              </a:ext>
            </a:extLst>
          </p:cNvPr>
          <p:cNvSpPr txBox="1"/>
          <p:nvPr/>
        </p:nvSpPr>
        <p:spPr>
          <a:xfrm>
            <a:off x="5001864" y="26386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6EDD341-BE4B-4533-9296-6DB0BD009F73}"/>
              </a:ext>
            </a:extLst>
          </p:cNvPr>
          <p:cNvSpPr txBox="1"/>
          <p:nvPr/>
        </p:nvSpPr>
        <p:spPr>
          <a:xfrm>
            <a:off x="5693363" y="277432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8999898-985F-465C-A8F6-644BB912CAC8}"/>
              </a:ext>
            </a:extLst>
          </p:cNvPr>
          <p:cNvSpPr txBox="1"/>
          <p:nvPr/>
        </p:nvSpPr>
        <p:spPr>
          <a:xfrm>
            <a:off x="6522868" y="246878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928FFB3-37C7-4BDD-B345-90D2D154A42C}"/>
              </a:ext>
            </a:extLst>
          </p:cNvPr>
          <p:cNvSpPr txBox="1"/>
          <p:nvPr/>
        </p:nvSpPr>
        <p:spPr>
          <a:xfrm>
            <a:off x="2031086" y="4696006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CFABF41-0C30-46A9-A788-67F8C55F2D33}"/>
              </a:ext>
            </a:extLst>
          </p:cNvPr>
          <p:cNvSpPr txBox="1"/>
          <p:nvPr/>
        </p:nvSpPr>
        <p:spPr>
          <a:xfrm>
            <a:off x="2472492" y="49481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3494B4C-11A6-4E26-AC18-F969A2599510}"/>
              </a:ext>
            </a:extLst>
          </p:cNvPr>
          <p:cNvSpPr txBox="1"/>
          <p:nvPr/>
        </p:nvSpPr>
        <p:spPr>
          <a:xfrm>
            <a:off x="2660999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273E73D-3CE0-4B86-9982-98EA919120A2}"/>
              </a:ext>
            </a:extLst>
          </p:cNvPr>
          <p:cNvSpPr txBox="1"/>
          <p:nvPr/>
        </p:nvSpPr>
        <p:spPr>
          <a:xfrm>
            <a:off x="3286859" y="486389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2DAD0EA-6058-4042-A670-CC9934457AA2}"/>
              </a:ext>
            </a:extLst>
          </p:cNvPr>
          <p:cNvSpPr/>
          <p:nvPr/>
        </p:nvSpPr>
        <p:spPr>
          <a:xfrm>
            <a:off x="8878577" y="1484027"/>
            <a:ext cx="1533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/>
              <a:t>SUS</a:t>
            </a:r>
          </a:p>
          <a:p>
            <a:r>
              <a:rPr lang="ro-RO" b="1" dirty="0"/>
              <a:t>JOS</a:t>
            </a:r>
          </a:p>
          <a:p>
            <a:r>
              <a:rPr lang="ro-RO" b="1" dirty="0"/>
              <a:t>STÂNGA</a:t>
            </a:r>
          </a:p>
          <a:p>
            <a:r>
              <a:rPr lang="ro-RO" b="1" dirty="0"/>
              <a:t>DREAPTA</a:t>
            </a:r>
            <a:endParaRPr lang="en-US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CEB8B4A-8E04-4C2C-8013-EEA0E607483E}"/>
              </a:ext>
            </a:extLst>
          </p:cNvPr>
          <p:cNvSpPr txBox="1"/>
          <p:nvPr/>
        </p:nvSpPr>
        <p:spPr>
          <a:xfrm>
            <a:off x="4127899" y="428027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4BBB94A-DE7B-4B43-A0A9-92B0559B99B1}"/>
              </a:ext>
            </a:extLst>
          </p:cNvPr>
          <p:cNvSpPr txBox="1"/>
          <p:nvPr/>
        </p:nvSpPr>
        <p:spPr>
          <a:xfrm>
            <a:off x="4444652" y="47710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63DD1CD-5832-4217-8643-5BA047C8FBCA}"/>
              </a:ext>
            </a:extLst>
          </p:cNvPr>
          <p:cNvSpPr txBox="1"/>
          <p:nvPr/>
        </p:nvSpPr>
        <p:spPr>
          <a:xfrm>
            <a:off x="6312097" y="48490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DEC1EDA-A1D8-4265-8A1D-931FCEFADB38}"/>
              </a:ext>
            </a:extLst>
          </p:cNvPr>
          <p:cNvSpPr txBox="1"/>
          <p:nvPr/>
        </p:nvSpPr>
        <p:spPr>
          <a:xfrm>
            <a:off x="8331632" y="492135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849B226-E418-4699-A0F8-08796EC48D81}"/>
              </a:ext>
            </a:extLst>
          </p:cNvPr>
          <p:cNvSpPr txBox="1"/>
          <p:nvPr/>
        </p:nvSpPr>
        <p:spPr>
          <a:xfrm>
            <a:off x="5782224" y="449924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33CE999-1139-4D7D-9B5D-33A1112FB1C2}"/>
              </a:ext>
            </a:extLst>
          </p:cNvPr>
          <p:cNvSpPr txBox="1"/>
          <p:nvPr/>
        </p:nvSpPr>
        <p:spPr>
          <a:xfrm>
            <a:off x="7492644" y="443090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DC6D543-93BE-4B99-92DA-D82882761DF0}"/>
              </a:ext>
            </a:extLst>
          </p:cNvPr>
          <p:cNvSpPr txBox="1"/>
          <p:nvPr/>
        </p:nvSpPr>
        <p:spPr>
          <a:xfrm>
            <a:off x="4628092" y="509545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0AD8FBF-4468-4579-BA0C-E9E3B9B433B0}"/>
              </a:ext>
            </a:extLst>
          </p:cNvPr>
          <p:cNvSpPr txBox="1"/>
          <p:nvPr/>
        </p:nvSpPr>
        <p:spPr>
          <a:xfrm>
            <a:off x="6764655" y="501776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6749F14-C3F6-4F7D-91AD-85218E92547C}"/>
              </a:ext>
            </a:extLst>
          </p:cNvPr>
          <p:cNvSpPr txBox="1"/>
          <p:nvPr/>
        </p:nvSpPr>
        <p:spPr>
          <a:xfrm>
            <a:off x="8905141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E60C354-2BD4-460D-9B0F-4889C1C3992B}"/>
              </a:ext>
            </a:extLst>
          </p:cNvPr>
          <p:cNvSpPr txBox="1"/>
          <p:nvPr/>
        </p:nvSpPr>
        <p:spPr>
          <a:xfrm>
            <a:off x="5180425" y="503370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8FF952D-EA6D-4F47-A0D4-50FA9D327AD3}"/>
              </a:ext>
            </a:extLst>
          </p:cNvPr>
          <p:cNvSpPr txBox="1"/>
          <p:nvPr/>
        </p:nvSpPr>
        <p:spPr>
          <a:xfrm>
            <a:off x="7232350" y="499636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777C6F5-693C-490E-93CA-C7ABEB146855}"/>
              </a:ext>
            </a:extLst>
          </p:cNvPr>
          <p:cNvSpPr txBox="1"/>
          <p:nvPr/>
        </p:nvSpPr>
        <p:spPr>
          <a:xfrm>
            <a:off x="9307815" y="502705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67C5D-F8C1-46B1-85CA-21168792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35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9742-E741-4F13-9973-DFD39CCC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Backtracking</a:t>
            </a:r>
            <a:r>
              <a:rPr lang="ro-RO" dirty="0">
                <a:solidFill>
                  <a:schemeClr val="accent2"/>
                </a:solidFill>
              </a:rPr>
              <a:t> – discuție finală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5C6-CB81-4142-BFBE-DC522137ACC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o-RO" dirty="0"/>
              <a:t>Nu putem folosi dacă pe un nivel avem extrem de multe sau o infinitate de alegeri disponibile.</a:t>
            </a:r>
          </a:p>
          <a:p>
            <a:pPr lvl="1"/>
            <a:r>
              <a:rPr lang="ro-RO" dirty="0"/>
              <a:t>Gen: care două numere adunate dau 15?</a:t>
            </a:r>
          </a:p>
          <a:p>
            <a:pPr marL="171450" indent="-342900">
              <a:buClr>
                <a:schemeClr val="accent2"/>
              </a:buClr>
            </a:pPr>
            <a:r>
              <a:rPr lang="ro-RO" dirty="0"/>
              <a:t>Este </a:t>
            </a:r>
            <a:r>
              <a:rPr lang="ro-RO" b="1" dirty="0"/>
              <a:t>extraordinar</a:t>
            </a:r>
            <a:r>
              <a:rPr lang="ro-RO" dirty="0"/>
              <a:t> </a:t>
            </a:r>
            <a:r>
              <a:rPr lang="ro-RO" b="1" dirty="0"/>
              <a:t>de lent</a:t>
            </a:r>
            <a:r>
              <a:rPr lang="ro-RO" dirty="0"/>
              <a:t>, în general dacă avem altă opțiune e bine să alegem pe aceea.</a:t>
            </a:r>
          </a:p>
          <a:p>
            <a:pPr marL="704850" lvl="1" indent="-342900"/>
            <a:r>
              <a:rPr lang="ro-RO" dirty="0"/>
              <a:t>Gândiți-vă cât ar dura o sortare cu </a:t>
            </a:r>
            <a:r>
              <a:rPr lang="ro-RO" dirty="0" err="1"/>
              <a:t>backtracking</a:t>
            </a:r>
            <a:r>
              <a:rPr lang="ro-RO" dirty="0"/>
              <a:t>?</a:t>
            </a:r>
          </a:p>
          <a:p>
            <a:pPr marL="171450" indent="-342900">
              <a:buClr>
                <a:schemeClr val="accent2"/>
              </a:buClr>
            </a:pPr>
            <a:r>
              <a:rPr lang="ro-RO" dirty="0"/>
              <a:t>Aproape orice problemă poate fi abordată prin </a:t>
            </a:r>
            <a:r>
              <a:rPr lang="ro-RO" dirty="0" err="1"/>
              <a:t>backtracking</a:t>
            </a:r>
            <a:r>
              <a:rPr lang="ro-RO" dirty="0"/>
              <a:t>. Avantajul este că o astfel de implementare este ușor de scris și poate fi folosită pentru a genera soluții complexe corecte cu care putem să verificăm corectitudinea unui algoritm mai eficient.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5956F-9551-4FD3-99B0-44A17EE8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5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FF0DD-0E88-463B-BCEA-3EB379C8E601}"/>
              </a:ext>
            </a:extLst>
          </p:cNvPr>
          <p:cNvSpPr/>
          <p:nvPr/>
        </p:nvSpPr>
        <p:spPr bwMode="auto">
          <a:xfrm>
            <a:off x="5478580" y="1172816"/>
            <a:ext cx="704968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Start</a:t>
            </a:r>
            <a:endParaRPr lang="en-US" b="1" dirty="0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F5079-DB4A-4833-951B-7DEEA4678E3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 bwMode="auto">
          <a:xfrm flipH="1">
            <a:off x="3895924" y="1513030"/>
            <a:ext cx="1935141" cy="18647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21ECBC-CAC7-453C-B174-F5D2FB635E3C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 bwMode="auto">
          <a:xfrm flipH="1">
            <a:off x="5200286" y="1513030"/>
            <a:ext cx="630778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1DE40-C557-4C8F-AAE8-731FAF28D092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>
            <a:off x="5831065" y="1513030"/>
            <a:ext cx="393485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6646E-F0E8-42C6-9D24-F5C055664CA7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 bwMode="auto">
          <a:xfrm>
            <a:off x="5831064" y="1513031"/>
            <a:ext cx="1716446" cy="186197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82D9F60-940A-42A3-A70B-0A9FCFA1B665}"/>
              </a:ext>
            </a:extLst>
          </p:cNvPr>
          <p:cNvSpPr/>
          <p:nvPr/>
        </p:nvSpPr>
        <p:spPr bwMode="auto">
          <a:xfrm>
            <a:off x="3738278" y="3377757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C58A87-E42A-4A03-A47D-DF6D133F8860}"/>
              </a:ext>
            </a:extLst>
          </p:cNvPr>
          <p:cNvSpPr/>
          <p:nvPr/>
        </p:nvSpPr>
        <p:spPr bwMode="auto">
          <a:xfrm>
            <a:off x="5024044" y="3375009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44EB3B-C351-4591-A1FE-5AD7909F504A}"/>
              </a:ext>
            </a:extLst>
          </p:cNvPr>
          <p:cNvSpPr/>
          <p:nvPr/>
        </p:nvSpPr>
        <p:spPr bwMode="auto">
          <a:xfrm>
            <a:off x="6046018" y="3375009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2E85DF-C4E9-48DF-91F2-B920552A5B46}"/>
              </a:ext>
            </a:extLst>
          </p:cNvPr>
          <p:cNvSpPr/>
          <p:nvPr/>
        </p:nvSpPr>
        <p:spPr bwMode="auto">
          <a:xfrm>
            <a:off x="7368979" y="3375008"/>
            <a:ext cx="357063" cy="340215"/>
          </a:xfrm>
          <a:prstGeom prst="rect">
            <a:avLst/>
          </a:prstGeom>
          <a:solidFill>
            <a:srgbClr val="92D050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2EA6FF-C213-4EB8-A2DF-54BDF443DFA7}"/>
              </a:ext>
            </a:extLst>
          </p:cNvPr>
          <p:cNvCxnSpPr>
            <a:cxnSpLocks/>
            <a:stCxn id="19" idx="2"/>
            <a:endCxn id="44" idx="0"/>
          </p:cNvCxnSpPr>
          <p:nvPr/>
        </p:nvCxnSpPr>
        <p:spPr bwMode="auto">
          <a:xfrm flipH="1">
            <a:off x="1971127" y="3717971"/>
            <a:ext cx="1924797" cy="18516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A37059-02F8-4926-AB65-CDF14265318E}"/>
              </a:ext>
            </a:extLst>
          </p:cNvPr>
          <p:cNvCxnSpPr>
            <a:cxnSpLocks/>
            <a:stCxn id="19" idx="2"/>
            <a:endCxn id="45" idx="0"/>
          </p:cNvCxnSpPr>
          <p:nvPr/>
        </p:nvCxnSpPr>
        <p:spPr bwMode="auto">
          <a:xfrm flipH="1">
            <a:off x="2433699" y="3717972"/>
            <a:ext cx="1462225" cy="18550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DE43EA-7C9B-40B9-9FE8-5A0E94D437D3}"/>
              </a:ext>
            </a:extLst>
          </p:cNvPr>
          <p:cNvCxnSpPr>
            <a:cxnSpLocks/>
            <a:stCxn id="19" idx="2"/>
            <a:endCxn id="46" idx="0"/>
          </p:cNvCxnSpPr>
          <p:nvPr/>
        </p:nvCxnSpPr>
        <p:spPr bwMode="auto">
          <a:xfrm flipH="1">
            <a:off x="2958255" y="3717971"/>
            <a:ext cx="937668" cy="18550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A0496E6-3341-4F75-8A4B-C62A3C50A7DD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 bwMode="auto">
          <a:xfrm flipH="1">
            <a:off x="3473415" y="3717972"/>
            <a:ext cx="422508" cy="1858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03DF0FC-2E1A-4EE5-BBA4-8848C37B307F}"/>
              </a:ext>
            </a:extLst>
          </p:cNvPr>
          <p:cNvSpPr/>
          <p:nvPr/>
        </p:nvSpPr>
        <p:spPr bwMode="auto">
          <a:xfrm>
            <a:off x="1813481" y="5569655"/>
            <a:ext cx="315291" cy="336034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BB957F-6712-4E30-80EC-EFC82C0C0859}"/>
              </a:ext>
            </a:extLst>
          </p:cNvPr>
          <p:cNvSpPr/>
          <p:nvPr/>
        </p:nvSpPr>
        <p:spPr bwMode="auto">
          <a:xfrm>
            <a:off x="2257456" y="5573023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FF951F-DBBA-4C94-9688-5BBB74235BEC}"/>
              </a:ext>
            </a:extLst>
          </p:cNvPr>
          <p:cNvSpPr/>
          <p:nvPr/>
        </p:nvSpPr>
        <p:spPr bwMode="auto">
          <a:xfrm>
            <a:off x="2779724" y="5573022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07D0E5-ECA5-4B17-B603-A29287567AB7}"/>
              </a:ext>
            </a:extLst>
          </p:cNvPr>
          <p:cNvSpPr/>
          <p:nvPr/>
        </p:nvSpPr>
        <p:spPr bwMode="auto">
          <a:xfrm>
            <a:off x="3294884" y="5576165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F7E44-78C6-4850-B906-350A2A67C727}"/>
              </a:ext>
            </a:extLst>
          </p:cNvPr>
          <p:cNvCxnSpPr>
            <a:cxnSpLocks/>
            <a:stCxn id="20" idx="2"/>
            <a:endCxn id="63" idx="0"/>
          </p:cNvCxnSpPr>
          <p:nvPr/>
        </p:nvCxnSpPr>
        <p:spPr bwMode="auto">
          <a:xfrm flipH="1">
            <a:off x="3989102" y="3715223"/>
            <a:ext cx="1211185" cy="185883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1803F-06B8-4E9A-84F6-65E75BFECD6B}"/>
              </a:ext>
            </a:extLst>
          </p:cNvPr>
          <p:cNvCxnSpPr>
            <a:cxnSpLocks/>
            <a:stCxn id="20" idx="2"/>
            <a:endCxn id="64" idx="0"/>
          </p:cNvCxnSpPr>
          <p:nvPr/>
        </p:nvCxnSpPr>
        <p:spPr bwMode="auto">
          <a:xfrm flipH="1">
            <a:off x="4491384" y="3715223"/>
            <a:ext cx="708902" cy="185802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D412A0-8B4D-417E-ACCB-89820064E5D0}"/>
              </a:ext>
            </a:extLst>
          </p:cNvPr>
          <p:cNvCxnSpPr>
            <a:cxnSpLocks/>
            <a:stCxn id="20" idx="2"/>
            <a:endCxn id="65" idx="0"/>
          </p:cNvCxnSpPr>
          <p:nvPr/>
        </p:nvCxnSpPr>
        <p:spPr bwMode="auto">
          <a:xfrm flipH="1">
            <a:off x="5024044" y="3715224"/>
            <a:ext cx="176243" cy="185802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46851DD-B236-42E3-AA09-C4F8E7B6F5B8}"/>
              </a:ext>
            </a:extLst>
          </p:cNvPr>
          <p:cNvCxnSpPr>
            <a:cxnSpLocks/>
            <a:stCxn id="20" idx="2"/>
            <a:endCxn id="66" idx="0"/>
          </p:cNvCxnSpPr>
          <p:nvPr/>
        </p:nvCxnSpPr>
        <p:spPr bwMode="auto">
          <a:xfrm>
            <a:off x="5200286" y="3715224"/>
            <a:ext cx="426554" cy="1864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5985F97-47A0-4EA0-9890-2EC81B0A6504}"/>
              </a:ext>
            </a:extLst>
          </p:cNvPr>
          <p:cNvSpPr/>
          <p:nvPr/>
        </p:nvSpPr>
        <p:spPr bwMode="auto">
          <a:xfrm>
            <a:off x="3831456" y="5574062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16F486-1ADC-4EB0-9437-46CCCB22CF0C}"/>
              </a:ext>
            </a:extLst>
          </p:cNvPr>
          <p:cNvSpPr/>
          <p:nvPr/>
        </p:nvSpPr>
        <p:spPr bwMode="auto">
          <a:xfrm>
            <a:off x="4315142" y="5573248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4A8AA7B-9D5F-4F3A-9630-E3997D77EEC8}"/>
              </a:ext>
            </a:extLst>
          </p:cNvPr>
          <p:cNvSpPr/>
          <p:nvPr/>
        </p:nvSpPr>
        <p:spPr bwMode="auto">
          <a:xfrm>
            <a:off x="4845512" y="5573247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B1D61FA-8E30-49A3-92EE-AFDA55668CEA}"/>
              </a:ext>
            </a:extLst>
          </p:cNvPr>
          <p:cNvSpPr/>
          <p:nvPr/>
        </p:nvSpPr>
        <p:spPr bwMode="auto">
          <a:xfrm>
            <a:off x="5448309" y="5579503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A3E8513-E65D-4519-BAD3-2E8BB32399AC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 bwMode="auto">
          <a:xfrm flipH="1">
            <a:off x="6202621" y="3715224"/>
            <a:ext cx="21929" cy="185106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B59588-0956-4662-95B5-BB4F6A93B5FC}"/>
              </a:ext>
            </a:extLst>
          </p:cNvPr>
          <p:cNvCxnSpPr>
            <a:cxnSpLocks/>
            <a:stCxn id="23" idx="2"/>
            <a:endCxn id="80" idx="0"/>
          </p:cNvCxnSpPr>
          <p:nvPr/>
        </p:nvCxnSpPr>
        <p:spPr bwMode="auto">
          <a:xfrm>
            <a:off x="6224550" y="3715224"/>
            <a:ext cx="596639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0DE8180-0B0A-4D8D-8F8D-6640FD61B6FB}"/>
              </a:ext>
            </a:extLst>
          </p:cNvPr>
          <p:cNvCxnSpPr>
            <a:cxnSpLocks/>
            <a:stCxn id="23" idx="2"/>
            <a:endCxn id="81" idx="0"/>
          </p:cNvCxnSpPr>
          <p:nvPr/>
        </p:nvCxnSpPr>
        <p:spPr bwMode="auto">
          <a:xfrm>
            <a:off x="6224549" y="3715223"/>
            <a:ext cx="1188482" cy="18502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664D16-9389-4AA1-88E0-9B2B5B0B7023}"/>
              </a:ext>
            </a:extLst>
          </p:cNvPr>
          <p:cNvCxnSpPr>
            <a:cxnSpLocks/>
            <a:stCxn id="23" idx="2"/>
            <a:endCxn id="82" idx="0"/>
          </p:cNvCxnSpPr>
          <p:nvPr/>
        </p:nvCxnSpPr>
        <p:spPr bwMode="auto">
          <a:xfrm>
            <a:off x="6224549" y="3715223"/>
            <a:ext cx="1760942" cy="18500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8EB38AC-6A1C-4DDE-A9FB-F1209C03B5FB}"/>
              </a:ext>
            </a:extLst>
          </p:cNvPr>
          <p:cNvSpPr/>
          <p:nvPr/>
        </p:nvSpPr>
        <p:spPr bwMode="auto">
          <a:xfrm>
            <a:off x="6044975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70E84F8-72E7-4906-A5CD-75502C3D3FAA}"/>
              </a:ext>
            </a:extLst>
          </p:cNvPr>
          <p:cNvSpPr/>
          <p:nvPr/>
        </p:nvSpPr>
        <p:spPr bwMode="auto">
          <a:xfrm>
            <a:off x="6644946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8FF0BF-DED9-4763-A03C-50DF612A5A5E}"/>
              </a:ext>
            </a:extLst>
          </p:cNvPr>
          <p:cNvSpPr/>
          <p:nvPr/>
        </p:nvSpPr>
        <p:spPr bwMode="auto">
          <a:xfrm>
            <a:off x="7234500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9D89C8A-4E6D-4138-A92D-427063F62DDB}"/>
              </a:ext>
            </a:extLst>
          </p:cNvPr>
          <p:cNvSpPr/>
          <p:nvPr/>
        </p:nvSpPr>
        <p:spPr bwMode="auto">
          <a:xfrm>
            <a:off x="7806960" y="5565250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77D4A6-75F5-4BAD-B04B-DD35EAA78DFD}"/>
              </a:ext>
            </a:extLst>
          </p:cNvPr>
          <p:cNvCxnSpPr>
            <a:cxnSpLocks/>
            <a:stCxn id="25" idx="2"/>
            <a:endCxn id="91" idx="0"/>
          </p:cNvCxnSpPr>
          <p:nvPr/>
        </p:nvCxnSpPr>
        <p:spPr bwMode="auto">
          <a:xfrm>
            <a:off x="7547510" y="3715222"/>
            <a:ext cx="907282" cy="185106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CB65A2B-4B43-4057-90C8-FCA112533A4E}"/>
              </a:ext>
            </a:extLst>
          </p:cNvPr>
          <p:cNvCxnSpPr>
            <a:cxnSpLocks/>
            <a:stCxn id="25" idx="2"/>
            <a:endCxn id="92" idx="0"/>
          </p:cNvCxnSpPr>
          <p:nvPr/>
        </p:nvCxnSpPr>
        <p:spPr bwMode="auto">
          <a:xfrm>
            <a:off x="7547510" y="3715222"/>
            <a:ext cx="1525850" cy="185025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8481EB3-FF66-4826-BFD7-B3AE29CE3343}"/>
              </a:ext>
            </a:extLst>
          </p:cNvPr>
          <p:cNvCxnSpPr>
            <a:cxnSpLocks/>
            <a:stCxn id="25" idx="2"/>
            <a:endCxn id="93" idx="0"/>
          </p:cNvCxnSpPr>
          <p:nvPr/>
        </p:nvCxnSpPr>
        <p:spPr bwMode="auto">
          <a:xfrm>
            <a:off x="7547511" y="3715223"/>
            <a:ext cx="2117693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25CC6D-FD8D-4BBE-9980-2323528273EE}"/>
              </a:ext>
            </a:extLst>
          </p:cNvPr>
          <p:cNvCxnSpPr>
            <a:cxnSpLocks/>
            <a:stCxn id="25" idx="2"/>
            <a:endCxn id="94" idx="0"/>
          </p:cNvCxnSpPr>
          <p:nvPr/>
        </p:nvCxnSpPr>
        <p:spPr bwMode="auto">
          <a:xfrm>
            <a:off x="7547511" y="3715223"/>
            <a:ext cx="2690153" cy="185002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A07F494-15E6-4CAA-8BAC-7DFC70F1C945}"/>
              </a:ext>
            </a:extLst>
          </p:cNvPr>
          <p:cNvSpPr/>
          <p:nvPr/>
        </p:nvSpPr>
        <p:spPr bwMode="auto">
          <a:xfrm>
            <a:off x="8297147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44F667C-A6E0-420D-81CB-88556D1C13DB}"/>
              </a:ext>
            </a:extLst>
          </p:cNvPr>
          <p:cNvSpPr/>
          <p:nvPr/>
        </p:nvSpPr>
        <p:spPr bwMode="auto">
          <a:xfrm>
            <a:off x="8897118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A7998F1-F2FA-4BEE-9FB5-E6B68F49760E}"/>
              </a:ext>
            </a:extLst>
          </p:cNvPr>
          <p:cNvSpPr/>
          <p:nvPr/>
        </p:nvSpPr>
        <p:spPr bwMode="auto">
          <a:xfrm>
            <a:off x="9486672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ACE628-457F-4BB0-B4C9-677E8F1476A6}"/>
              </a:ext>
            </a:extLst>
          </p:cNvPr>
          <p:cNvSpPr/>
          <p:nvPr/>
        </p:nvSpPr>
        <p:spPr bwMode="auto">
          <a:xfrm>
            <a:off x="10059132" y="5565250"/>
            <a:ext cx="357063" cy="340215"/>
          </a:xfrm>
          <a:prstGeom prst="rect">
            <a:avLst/>
          </a:prstGeom>
          <a:solidFill>
            <a:srgbClr val="92D050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AC66FD9-3975-4A4B-A702-A5D7365F3054}"/>
              </a:ext>
            </a:extLst>
          </p:cNvPr>
          <p:cNvSpPr txBox="1"/>
          <p:nvPr/>
        </p:nvSpPr>
        <p:spPr>
          <a:xfrm>
            <a:off x="4453238" y="2130357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1A01287-A3A2-4F66-80D4-9FED9CDF4F00}"/>
              </a:ext>
            </a:extLst>
          </p:cNvPr>
          <p:cNvSpPr txBox="1"/>
          <p:nvPr/>
        </p:nvSpPr>
        <p:spPr>
          <a:xfrm>
            <a:off x="5001864" y="26386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6EDD341-BE4B-4533-9296-6DB0BD009F73}"/>
              </a:ext>
            </a:extLst>
          </p:cNvPr>
          <p:cNvSpPr txBox="1"/>
          <p:nvPr/>
        </p:nvSpPr>
        <p:spPr>
          <a:xfrm>
            <a:off x="5693363" y="277432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8999898-985F-465C-A8F6-644BB912CAC8}"/>
              </a:ext>
            </a:extLst>
          </p:cNvPr>
          <p:cNvSpPr txBox="1"/>
          <p:nvPr/>
        </p:nvSpPr>
        <p:spPr>
          <a:xfrm>
            <a:off x="6522868" y="246878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928FFB3-37C7-4BDD-B345-90D2D154A42C}"/>
              </a:ext>
            </a:extLst>
          </p:cNvPr>
          <p:cNvSpPr txBox="1"/>
          <p:nvPr/>
        </p:nvSpPr>
        <p:spPr>
          <a:xfrm>
            <a:off x="2031086" y="4696006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CFABF41-0C30-46A9-A788-67F8C55F2D33}"/>
              </a:ext>
            </a:extLst>
          </p:cNvPr>
          <p:cNvSpPr txBox="1"/>
          <p:nvPr/>
        </p:nvSpPr>
        <p:spPr>
          <a:xfrm>
            <a:off x="2472492" y="49481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3494B4C-11A6-4E26-AC18-F969A2599510}"/>
              </a:ext>
            </a:extLst>
          </p:cNvPr>
          <p:cNvSpPr txBox="1"/>
          <p:nvPr/>
        </p:nvSpPr>
        <p:spPr>
          <a:xfrm>
            <a:off x="2660999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273E73D-3CE0-4B86-9982-98EA919120A2}"/>
              </a:ext>
            </a:extLst>
          </p:cNvPr>
          <p:cNvSpPr txBox="1"/>
          <p:nvPr/>
        </p:nvSpPr>
        <p:spPr>
          <a:xfrm>
            <a:off x="3286859" y="486389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2DAD0EA-6058-4042-A670-CC9934457AA2}"/>
              </a:ext>
            </a:extLst>
          </p:cNvPr>
          <p:cNvSpPr/>
          <p:nvPr/>
        </p:nvSpPr>
        <p:spPr>
          <a:xfrm>
            <a:off x="8878577" y="1484027"/>
            <a:ext cx="1533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/>
              <a:t>SUS</a:t>
            </a:r>
          </a:p>
          <a:p>
            <a:r>
              <a:rPr lang="ro-RO" b="1" dirty="0"/>
              <a:t>JOS</a:t>
            </a:r>
          </a:p>
          <a:p>
            <a:r>
              <a:rPr lang="ro-RO" b="1" dirty="0"/>
              <a:t>STÂNGA</a:t>
            </a:r>
          </a:p>
          <a:p>
            <a:r>
              <a:rPr lang="ro-RO" b="1" dirty="0"/>
              <a:t>DREAPTA</a:t>
            </a:r>
            <a:endParaRPr lang="en-US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CEB8B4A-8E04-4C2C-8013-EEA0E607483E}"/>
              </a:ext>
            </a:extLst>
          </p:cNvPr>
          <p:cNvSpPr txBox="1"/>
          <p:nvPr/>
        </p:nvSpPr>
        <p:spPr>
          <a:xfrm>
            <a:off x="4127899" y="428027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4BBB94A-DE7B-4B43-A0A9-92B0559B99B1}"/>
              </a:ext>
            </a:extLst>
          </p:cNvPr>
          <p:cNvSpPr txBox="1"/>
          <p:nvPr/>
        </p:nvSpPr>
        <p:spPr>
          <a:xfrm>
            <a:off x="4444652" y="47710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63DD1CD-5832-4217-8643-5BA047C8FBCA}"/>
              </a:ext>
            </a:extLst>
          </p:cNvPr>
          <p:cNvSpPr txBox="1"/>
          <p:nvPr/>
        </p:nvSpPr>
        <p:spPr>
          <a:xfrm>
            <a:off x="6312097" y="48490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DEC1EDA-A1D8-4265-8A1D-931FCEFADB38}"/>
              </a:ext>
            </a:extLst>
          </p:cNvPr>
          <p:cNvSpPr txBox="1"/>
          <p:nvPr/>
        </p:nvSpPr>
        <p:spPr>
          <a:xfrm>
            <a:off x="8331632" y="492135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849B226-E418-4699-A0F8-08796EC48D81}"/>
              </a:ext>
            </a:extLst>
          </p:cNvPr>
          <p:cNvSpPr txBox="1"/>
          <p:nvPr/>
        </p:nvSpPr>
        <p:spPr>
          <a:xfrm>
            <a:off x="5782224" y="449924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33CE999-1139-4D7D-9B5D-33A1112FB1C2}"/>
              </a:ext>
            </a:extLst>
          </p:cNvPr>
          <p:cNvSpPr txBox="1"/>
          <p:nvPr/>
        </p:nvSpPr>
        <p:spPr>
          <a:xfrm>
            <a:off x="7492644" y="443090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DC6D543-93BE-4B99-92DA-D82882761DF0}"/>
              </a:ext>
            </a:extLst>
          </p:cNvPr>
          <p:cNvSpPr txBox="1"/>
          <p:nvPr/>
        </p:nvSpPr>
        <p:spPr>
          <a:xfrm>
            <a:off x="4628092" y="509545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0AD8FBF-4468-4579-BA0C-E9E3B9B433B0}"/>
              </a:ext>
            </a:extLst>
          </p:cNvPr>
          <p:cNvSpPr txBox="1"/>
          <p:nvPr/>
        </p:nvSpPr>
        <p:spPr>
          <a:xfrm>
            <a:off x="6764655" y="501776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6749F14-C3F6-4F7D-91AD-85218E92547C}"/>
              </a:ext>
            </a:extLst>
          </p:cNvPr>
          <p:cNvSpPr txBox="1"/>
          <p:nvPr/>
        </p:nvSpPr>
        <p:spPr>
          <a:xfrm>
            <a:off x="8905141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E60C354-2BD4-460D-9B0F-4889C1C3992B}"/>
              </a:ext>
            </a:extLst>
          </p:cNvPr>
          <p:cNvSpPr txBox="1"/>
          <p:nvPr/>
        </p:nvSpPr>
        <p:spPr>
          <a:xfrm>
            <a:off x="5180425" y="503370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8FF952D-EA6D-4F47-A0D4-50FA9D327AD3}"/>
              </a:ext>
            </a:extLst>
          </p:cNvPr>
          <p:cNvSpPr txBox="1"/>
          <p:nvPr/>
        </p:nvSpPr>
        <p:spPr>
          <a:xfrm>
            <a:off x="7232350" y="499636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777C6F5-693C-490E-93CA-C7ABEB146855}"/>
              </a:ext>
            </a:extLst>
          </p:cNvPr>
          <p:cNvSpPr txBox="1"/>
          <p:nvPr/>
        </p:nvSpPr>
        <p:spPr>
          <a:xfrm>
            <a:off x="9307815" y="502705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2818B-47DB-4E66-87EF-7A1CA224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7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0211-6335-4354-94BB-0950083B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Rezolvarea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unui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labirint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FF0DD-0E88-463B-BCEA-3EB379C8E601}"/>
              </a:ext>
            </a:extLst>
          </p:cNvPr>
          <p:cNvSpPr/>
          <p:nvPr/>
        </p:nvSpPr>
        <p:spPr bwMode="auto">
          <a:xfrm>
            <a:off x="5478580" y="1172816"/>
            <a:ext cx="704968" cy="340215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b="1" dirty="0">
                <a:latin typeface="Arial" charset="0"/>
              </a:rPr>
              <a:t>Start</a:t>
            </a:r>
            <a:endParaRPr lang="en-US" b="1" dirty="0"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F5079-DB4A-4833-951B-7DEEA4678E38}"/>
              </a:ext>
            </a:extLst>
          </p:cNvPr>
          <p:cNvCxnSpPr>
            <a:cxnSpLocks/>
            <a:stCxn id="7" idx="2"/>
            <a:endCxn id="19" idx="0"/>
          </p:cNvCxnSpPr>
          <p:nvPr/>
        </p:nvCxnSpPr>
        <p:spPr bwMode="auto">
          <a:xfrm flipH="1">
            <a:off x="3895924" y="1513030"/>
            <a:ext cx="1935141" cy="18647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21ECBC-CAC7-453C-B174-F5D2FB635E3C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 bwMode="auto">
          <a:xfrm flipH="1">
            <a:off x="5200286" y="1513030"/>
            <a:ext cx="630778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D1DE40-C557-4C8F-AAE8-731FAF28D092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 bwMode="auto">
          <a:xfrm>
            <a:off x="5831065" y="1513030"/>
            <a:ext cx="393485" cy="186197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6646E-F0E8-42C6-9D24-F5C055664CA7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 bwMode="auto">
          <a:xfrm>
            <a:off x="5831064" y="1513031"/>
            <a:ext cx="1716446" cy="186197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82D9F60-940A-42A3-A70B-0A9FCFA1B665}"/>
              </a:ext>
            </a:extLst>
          </p:cNvPr>
          <p:cNvSpPr/>
          <p:nvPr/>
        </p:nvSpPr>
        <p:spPr bwMode="auto">
          <a:xfrm>
            <a:off x="3738278" y="3377757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C58A87-E42A-4A03-A47D-DF6D133F8860}"/>
              </a:ext>
            </a:extLst>
          </p:cNvPr>
          <p:cNvSpPr/>
          <p:nvPr/>
        </p:nvSpPr>
        <p:spPr bwMode="auto">
          <a:xfrm>
            <a:off x="5024044" y="3375009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44EB3B-C351-4591-A1FE-5AD7909F504A}"/>
              </a:ext>
            </a:extLst>
          </p:cNvPr>
          <p:cNvSpPr/>
          <p:nvPr/>
        </p:nvSpPr>
        <p:spPr bwMode="auto">
          <a:xfrm>
            <a:off x="6046018" y="3375009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2E85DF-C4E9-48DF-91F2-B920552A5B46}"/>
              </a:ext>
            </a:extLst>
          </p:cNvPr>
          <p:cNvSpPr/>
          <p:nvPr/>
        </p:nvSpPr>
        <p:spPr bwMode="auto">
          <a:xfrm>
            <a:off x="7368979" y="3375008"/>
            <a:ext cx="357063" cy="340215"/>
          </a:xfrm>
          <a:prstGeom prst="rect">
            <a:avLst/>
          </a:prstGeom>
          <a:solidFill>
            <a:srgbClr val="92D050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latin typeface="Arial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2EA6FF-C213-4EB8-A2DF-54BDF443DFA7}"/>
              </a:ext>
            </a:extLst>
          </p:cNvPr>
          <p:cNvCxnSpPr>
            <a:cxnSpLocks/>
            <a:stCxn id="19" idx="2"/>
            <a:endCxn id="44" idx="0"/>
          </p:cNvCxnSpPr>
          <p:nvPr/>
        </p:nvCxnSpPr>
        <p:spPr bwMode="auto">
          <a:xfrm flipH="1">
            <a:off x="1971127" y="3717971"/>
            <a:ext cx="1924797" cy="18516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A37059-02F8-4926-AB65-CDF14265318E}"/>
              </a:ext>
            </a:extLst>
          </p:cNvPr>
          <p:cNvCxnSpPr>
            <a:cxnSpLocks/>
            <a:stCxn id="19" idx="2"/>
            <a:endCxn id="45" idx="0"/>
          </p:cNvCxnSpPr>
          <p:nvPr/>
        </p:nvCxnSpPr>
        <p:spPr bwMode="auto">
          <a:xfrm flipH="1">
            <a:off x="2433699" y="3717972"/>
            <a:ext cx="1462225" cy="18550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DE43EA-7C9B-40B9-9FE8-5A0E94D437D3}"/>
              </a:ext>
            </a:extLst>
          </p:cNvPr>
          <p:cNvCxnSpPr>
            <a:cxnSpLocks/>
            <a:stCxn id="19" idx="2"/>
            <a:endCxn id="46" idx="0"/>
          </p:cNvCxnSpPr>
          <p:nvPr/>
        </p:nvCxnSpPr>
        <p:spPr bwMode="auto">
          <a:xfrm flipH="1">
            <a:off x="2958255" y="3717971"/>
            <a:ext cx="937668" cy="18550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A0496E6-3341-4F75-8A4B-C62A3C50A7DD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 bwMode="auto">
          <a:xfrm flipH="1">
            <a:off x="3473415" y="3717972"/>
            <a:ext cx="422508" cy="1858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03DF0FC-2E1A-4EE5-BBA4-8848C37B307F}"/>
              </a:ext>
            </a:extLst>
          </p:cNvPr>
          <p:cNvSpPr/>
          <p:nvPr/>
        </p:nvSpPr>
        <p:spPr bwMode="auto">
          <a:xfrm>
            <a:off x="1813481" y="5569655"/>
            <a:ext cx="315291" cy="336034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BB957F-6712-4E30-80EC-EFC82C0C0859}"/>
              </a:ext>
            </a:extLst>
          </p:cNvPr>
          <p:cNvSpPr/>
          <p:nvPr/>
        </p:nvSpPr>
        <p:spPr bwMode="auto">
          <a:xfrm>
            <a:off x="2257456" y="5573023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FF951F-DBBA-4C94-9688-5BBB74235BEC}"/>
              </a:ext>
            </a:extLst>
          </p:cNvPr>
          <p:cNvSpPr/>
          <p:nvPr/>
        </p:nvSpPr>
        <p:spPr bwMode="auto">
          <a:xfrm>
            <a:off x="2779724" y="5573022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07D0E5-ECA5-4B17-B603-A29287567AB7}"/>
              </a:ext>
            </a:extLst>
          </p:cNvPr>
          <p:cNvSpPr/>
          <p:nvPr/>
        </p:nvSpPr>
        <p:spPr bwMode="auto">
          <a:xfrm>
            <a:off x="3294884" y="5576165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1AF7E44-78C6-4850-B906-350A2A67C727}"/>
              </a:ext>
            </a:extLst>
          </p:cNvPr>
          <p:cNvCxnSpPr>
            <a:cxnSpLocks/>
            <a:stCxn id="20" idx="2"/>
            <a:endCxn id="63" idx="0"/>
          </p:cNvCxnSpPr>
          <p:nvPr/>
        </p:nvCxnSpPr>
        <p:spPr bwMode="auto">
          <a:xfrm flipH="1">
            <a:off x="3989102" y="3715223"/>
            <a:ext cx="1211185" cy="185883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1803F-06B8-4E9A-84F6-65E75BFECD6B}"/>
              </a:ext>
            </a:extLst>
          </p:cNvPr>
          <p:cNvCxnSpPr>
            <a:cxnSpLocks/>
            <a:stCxn id="20" idx="2"/>
            <a:endCxn id="64" idx="0"/>
          </p:cNvCxnSpPr>
          <p:nvPr/>
        </p:nvCxnSpPr>
        <p:spPr bwMode="auto">
          <a:xfrm flipH="1">
            <a:off x="4491384" y="3715223"/>
            <a:ext cx="708902" cy="185802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6D412A0-8B4D-417E-ACCB-89820064E5D0}"/>
              </a:ext>
            </a:extLst>
          </p:cNvPr>
          <p:cNvCxnSpPr>
            <a:cxnSpLocks/>
            <a:stCxn id="20" idx="2"/>
            <a:endCxn id="65" idx="0"/>
          </p:cNvCxnSpPr>
          <p:nvPr/>
        </p:nvCxnSpPr>
        <p:spPr bwMode="auto">
          <a:xfrm flipH="1">
            <a:off x="5024044" y="3715224"/>
            <a:ext cx="176243" cy="185802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46851DD-B236-42E3-AA09-C4F8E7B6F5B8}"/>
              </a:ext>
            </a:extLst>
          </p:cNvPr>
          <p:cNvCxnSpPr>
            <a:cxnSpLocks/>
            <a:stCxn id="20" idx="2"/>
            <a:endCxn id="66" idx="0"/>
          </p:cNvCxnSpPr>
          <p:nvPr/>
        </p:nvCxnSpPr>
        <p:spPr bwMode="auto">
          <a:xfrm>
            <a:off x="5200286" y="3715224"/>
            <a:ext cx="426554" cy="186427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5985F97-47A0-4EA0-9890-2EC81B0A6504}"/>
              </a:ext>
            </a:extLst>
          </p:cNvPr>
          <p:cNvSpPr/>
          <p:nvPr/>
        </p:nvSpPr>
        <p:spPr bwMode="auto">
          <a:xfrm>
            <a:off x="3831456" y="5574062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16F486-1ADC-4EB0-9437-46CCCB22CF0C}"/>
              </a:ext>
            </a:extLst>
          </p:cNvPr>
          <p:cNvSpPr/>
          <p:nvPr/>
        </p:nvSpPr>
        <p:spPr bwMode="auto">
          <a:xfrm>
            <a:off x="4315142" y="5573248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4A8AA7B-9D5F-4F3A-9630-E3997D77EEC8}"/>
              </a:ext>
            </a:extLst>
          </p:cNvPr>
          <p:cNvSpPr/>
          <p:nvPr/>
        </p:nvSpPr>
        <p:spPr bwMode="auto">
          <a:xfrm>
            <a:off x="4845512" y="5573247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B1D61FA-8E30-49A3-92EE-AFDA55668CEA}"/>
              </a:ext>
            </a:extLst>
          </p:cNvPr>
          <p:cNvSpPr/>
          <p:nvPr/>
        </p:nvSpPr>
        <p:spPr bwMode="auto">
          <a:xfrm>
            <a:off x="5448309" y="5579503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A3E8513-E65D-4519-BAD3-2E8BB32399AC}"/>
              </a:ext>
            </a:extLst>
          </p:cNvPr>
          <p:cNvCxnSpPr>
            <a:cxnSpLocks/>
            <a:stCxn id="23" idx="2"/>
            <a:endCxn id="79" idx="0"/>
          </p:cNvCxnSpPr>
          <p:nvPr/>
        </p:nvCxnSpPr>
        <p:spPr bwMode="auto">
          <a:xfrm flipH="1">
            <a:off x="6202621" y="3715224"/>
            <a:ext cx="21929" cy="185106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8B59588-0956-4662-95B5-BB4F6A93B5FC}"/>
              </a:ext>
            </a:extLst>
          </p:cNvPr>
          <p:cNvCxnSpPr>
            <a:cxnSpLocks/>
            <a:stCxn id="23" idx="2"/>
            <a:endCxn id="80" idx="0"/>
          </p:cNvCxnSpPr>
          <p:nvPr/>
        </p:nvCxnSpPr>
        <p:spPr bwMode="auto">
          <a:xfrm>
            <a:off x="6224550" y="3715224"/>
            <a:ext cx="596639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0DE8180-0B0A-4D8D-8F8D-6640FD61B6FB}"/>
              </a:ext>
            </a:extLst>
          </p:cNvPr>
          <p:cNvCxnSpPr>
            <a:cxnSpLocks/>
            <a:stCxn id="23" idx="2"/>
            <a:endCxn id="81" idx="0"/>
          </p:cNvCxnSpPr>
          <p:nvPr/>
        </p:nvCxnSpPr>
        <p:spPr bwMode="auto">
          <a:xfrm>
            <a:off x="6224549" y="3715223"/>
            <a:ext cx="1188482" cy="185025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664D16-9389-4AA1-88E0-9B2B5B0B7023}"/>
              </a:ext>
            </a:extLst>
          </p:cNvPr>
          <p:cNvCxnSpPr>
            <a:cxnSpLocks/>
            <a:stCxn id="23" idx="2"/>
            <a:endCxn id="82" idx="0"/>
          </p:cNvCxnSpPr>
          <p:nvPr/>
        </p:nvCxnSpPr>
        <p:spPr bwMode="auto">
          <a:xfrm>
            <a:off x="6224549" y="3715223"/>
            <a:ext cx="1760942" cy="185002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8EB38AC-6A1C-4DDE-A9FB-F1209C03B5FB}"/>
              </a:ext>
            </a:extLst>
          </p:cNvPr>
          <p:cNvSpPr/>
          <p:nvPr/>
        </p:nvSpPr>
        <p:spPr bwMode="auto">
          <a:xfrm>
            <a:off x="6044975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70E84F8-72E7-4906-A5CD-75502C3D3FAA}"/>
              </a:ext>
            </a:extLst>
          </p:cNvPr>
          <p:cNvSpPr/>
          <p:nvPr/>
        </p:nvSpPr>
        <p:spPr bwMode="auto">
          <a:xfrm>
            <a:off x="6644946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8FF0BF-DED9-4763-A03C-50DF612A5A5E}"/>
              </a:ext>
            </a:extLst>
          </p:cNvPr>
          <p:cNvSpPr/>
          <p:nvPr/>
        </p:nvSpPr>
        <p:spPr bwMode="auto">
          <a:xfrm>
            <a:off x="7234500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9D89C8A-4E6D-4138-A92D-427063F62DDB}"/>
              </a:ext>
            </a:extLst>
          </p:cNvPr>
          <p:cNvSpPr/>
          <p:nvPr/>
        </p:nvSpPr>
        <p:spPr bwMode="auto">
          <a:xfrm>
            <a:off x="7806960" y="5565250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577D4A6-75F5-4BAD-B04B-DD35EAA78DFD}"/>
              </a:ext>
            </a:extLst>
          </p:cNvPr>
          <p:cNvCxnSpPr>
            <a:cxnSpLocks/>
            <a:stCxn id="25" idx="2"/>
            <a:endCxn id="91" idx="0"/>
          </p:cNvCxnSpPr>
          <p:nvPr/>
        </p:nvCxnSpPr>
        <p:spPr bwMode="auto">
          <a:xfrm>
            <a:off x="7547510" y="3715222"/>
            <a:ext cx="907282" cy="1851066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CB65A2B-4B43-4057-90C8-FCA112533A4E}"/>
              </a:ext>
            </a:extLst>
          </p:cNvPr>
          <p:cNvCxnSpPr>
            <a:cxnSpLocks/>
            <a:stCxn id="25" idx="2"/>
            <a:endCxn id="92" idx="0"/>
          </p:cNvCxnSpPr>
          <p:nvPr/>
        </p:nvCxnSpPr>
        <p:spPr bwMode="auto">
          <a:xfrm>
            <a:off x="7547510" y="3715222"/>
            <a:ext cx="1525850" cy="1850252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8481EB3-FF66-4826-BFD7-B3AE29CE3343}"/>
              </a:ext>
            </a:extLst>
          </p:cNvPr>
          <p:cNvCxnSpPr>
            <a:cxnSpLocks/>
            <a:stCxn id="25" idx="2"/>
            <a:endCxn id="93" idx="0"/>
          </p:cNvCxnSpPr>
          <p:nvPr/>
        </p:nvCxnSpPr>
        <p:spPr bwMode="auto">
          <a:xfrm>
            <a:off x="7547511" y="3715223"/>
            <a:ext cx="2117693" cy="18502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25CC6D-FD8D-4BBE-9980-2323528273EE}"/>
              </a:ext>
            </a:extLst>
          </p:cNvPr>
          <p:cNvCxnSpPr>
            <a:cxnSpLocks/>
            <a:stCxn id="25" idx="2"/>
            <a:endCxn id="94" idx="0"/>
          </p:cNvCxnSpPr>
          <p:nvPr/>
        </p:nvCxnSpPr>
        <p:spPr bwMode="auto">
          <a:xfrm>
            <a:off x="7547511" y="3715223"/>
            <a:ext cx="2690153" cy="185002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A07F494-15E6-4CAA-8BAC-7DFC70F1C945}"/>
              </a:ext>
            </a:extLst>
          </p:cNvPr>
          <p:cNvSpPr/>
          <p:nvPr/>
        </p:nvSpPr>
        <p:spPr bwMode="auto">
          <a:xfrm>
            <a:off x="8297147" y="5566289"/>
            <a:ext cx="315291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44F667C-A6E0-420D-81CB-88556D1C13DB}"/>
              </a:ext>
            </a:extLst>
          </p:cNvPr>
          <p:cNvSpPr/>
          <p:nvPr/>
        </p:nvSpPr>
        <p:spPr bwMode="auto">
          <a:xfrm>
            <a:off x="8897118" y="5565475"/>
            <a:ext cx="352485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A7998F1-F2FA-4BEE-9FB5-E6B68F49760E}"/>
              </a:ext>
            </a:extLst>
          </p:cNvPr>
          <p:cNvSpPr/>
          <p:nvPr/>
        </p:nvSpPr>
        <p:spPr bwMode="auto">
          <a:xfrm>
            <a:off x="9486672" y="5565474"/>
            <a:ext cx="357063" cy="340215"/>
          </a:xfrm>
          <a:prstGeom prst="rect">
            <a:avLst/>
          </a:prstGeom>
          <a:noFill/>
          <a:ln w="508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ACE628-457F-4BB0-B4C9-677E8F1476A6}"/>
              </a:ext>
            </a:extLst>
          </p:cNvPr>
          <p:cNvSpPr/>
          <p:nvPr/>
        </p:nvSpPr>
        <p:spPr bwMode="auto">
          <a:xfrm>
            <a:off x="10059132" y="5565250"/>
            <a:ext cx="357063" cy="340215"/>
          </a:xfrm>
          <a:prstGeom prst="rect">
            <a:avLst/>
          </a:prstGeom>
          <a:solidFill>
            <a:srgbClr val="92D050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AC66FD9-3975-4A4B-A702-A5D7365F3054}"/>
              </a:ext>
            </a:extLst>
          </p:cNvPr>
          <p:cNvSpPr txBox="1"/>
          <p:nvPr/>
        </p:nvSpPr>
        <p:spPr>
          <a:xfrm>
            <a:off x="4453238" y="2130357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1A01287-A3A2-4F66-80D4-9FED9CDF4F00}"/>
              </a:ext>
            </a:extLst>
          </p:cNvPr>
          <p:cNvSpPr txBox="1"/>
          <p:nvPr/>
        </p:nvSpPr>
        <p:spPr>
          <a:xfrm>
            <a:off x="5001864" y="26386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6EDD341-BE4B-4533-9296-6DB0BD009F73}"/>
              </a:ext>
            </a:extLst>
          </p:cNvPr>
          <p:cNvSpPr txBox="1"/>
          <p:nvPr/>
        </p:nvSpPr>
        <p:spPr>
          <a:xfrm>
            <a:off x="5693363" y="277432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8999898-985F-465C-A8F6-644BB912CAC8}"/>
              </a:ext>
            </a:extLst>
          </p:cNvPr>
          <p:cNvSpPr txBox="1"/>
          <p:nvPr/>
        </p:nvSpPr>
        <p:spPr>
          <a:xfrm>
            <a:off x="6522868" y="246878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928FFB3-37C7-4BDD-B345-90D2D154A42C}"/>
              </a:ext>
            </a:extLst>
          </p:cNvPr>
          <p:cNvSpPr txBox="1"/>
          <p:nvPr/>
        </p:nvSpPr>
        <p:spPr>
          <a:xfrm>
            <a:off x="2031086" y="4696006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CFABF41-0C30-46A9-A788-67F8C55F2D33}"/>
              </a:ext>
            </a:extLst>
          </p:cNvPr>
          <p:cNvSpPr txBox="1"/>
          <p:nvPr/>
        </p:nvSpPr>
        <p:spPr>
          <a:xfrm>
            <a:off x="2472492" y="49481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3494B4C-11A6-4E26-AC18-F969A2599510}"/>
              </a:ext>
            </a:extLst>
          </p:cNvPr>
          <p:cNvSpPr txBox="1"/>
          <p:nvPr/>
        </p:nvSpPr>
        <p:spPr>
          <a:xfrm>
            <a:off x="2660999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273E73D-3CE0-4B86-9982-98EA919120A2}"/>
              </a:ext>
            </a:extLst>
          </p:cNvPr>
          <p:cNvSpPr txBox="1"/>
          <p:nvPr/>
        </p:nvSpPr>
        <p:spPr>
          <a:xfrm>
            <a:off x="3286859" y="486389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2DAD0EA-6058-4042-A670-CC9934457AA2}"/>
              </a:ext>
            </a:extLst>
          </p:cNvPr>
          <p:cNvSpPr/>
          <p:nvPr/>
        </p:nvSpPr>
        <p:spPr>
          <a:xfrm>
            <a:off x="8878577" y="1484027"/>
            <a:ext cx="1533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/>
              <a:t>SUS</a:t>
            </a:r>
          </a:p>
          <a:p>
            <a:r>
              <a:rPr lang="ro-RO" b="1" dirty="0"/>
              <a:t>JOS</a:t>
            </a:r>
          </a:p>
          <a:p>
            <a:r>
              <a:rPr lang="ro-RO" b="1" dirty="0"/>
              <a:t>STÂNGA</a:t>
            </a:r>
          </a:p>
          <a:p>
            <a:r>
              <a:rPr lang="ro-RO" b="1" dirty="0"/>
              <a:t>DREAPTA</a:t>
            </a:r>
            <a:endParaRPr lang="en-US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CEB8B4A-8E04-4C2C-8013-EEA0E607483E}"/>
              </a:ext>
            </a:extLst>
          </p:cNvPr>
          <p:cNvSpPr txBox="1"/>
          <p:nvPr/>
        </p:nvSpPr>
        <p:spPr>
          <a:xfrm>
            <a:off x="4127899" y="428027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4BBB94A-DE7B-4B43-A0A9-92B0559B99B1}"/>
              </a:ext>
            </a:extLst>
          </p:cNvPr>
          <p:cNvSpPr txBox="1"/>
          <p:nvPr/>
        </p:nvSpPr>
        <p:spPr>
          <a:xfrm>
            <a:off x="4444652" y="477102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63DD1CD-5832-4217-8643-5BA047C8FBCA}"/>
              </a:ext>
            </a:extLst>
          </p:cNvPr>
          <p:cNvSpPr txBox="1"/>
          <p:nvPr/>
        </p:nvSpPr>
        <p:spPr>
          <a:xfrm>
            <a:off x="6312097" y="48490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DEC1EDA-A1D8-4265-8A1D-931FCEFADB38}"/>
              </a:ext>
            </a:extLst>
          </p:cNvPr>
          <p:cNvSpPr txBox="1"/>
          <p:nvPr/>
        </p:nvSpPr>
        <p:spPr>
          <a:xfrm>
            <a:off x="8331632" y="492135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J</a:t>
            </a:r>
            <a:endParaRPr lang="en-US" sz="2000" b="1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849B226-E418-4699-A0F8-08796EC48D81}"/>
              </a:ext>
            </a:extLst>
          </p:cNvPr>
          <p:cNvSpPr txBox="1"/>
          <p:nvPr/>
        </p:nvSpPr>
        <p:spPr>
          <a:xfrm>
            <a:off x="5782224" y="4499248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33CE999-1139-4D7D-9B5D-33A1112FB1C2}"/>
              </a:ext>
            </a:extLst>
          </p:cNvPr>
          <p:cNvSpPr txBox="1"/>
          <p:nvPr/>
        </p:nvSpPr>
        <p:spPr>
          <a:xfrm>
            <a:off x="7492644" y="4430901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 err="1"/>
              <a:t>Su</a:t>
            </a:r>
            <a:endParaRPr lang="en-US" sz="20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DC6D543-93BE-4B99-92DA-D82882761DF0}"/>
              </a:ext>
            </a:extLst>
          </p:cNvPr>
          <p:cNvSpPr txBox="1"/>
          <p:nvPr/>
        </p:nvSpPr>
        <p:spPr>
          <a:xfrm>
            <a:off x="4628092" y="509545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0AD8FBF-4468-4579-BA0C-E9E3B9B433B0}"/>
              </a:ext>
            </a:extLst>
          </p:cNvPr>
          <p:cNvSpPr txBox="1"/>
          <p:nvPr/>
        </p:nvSpPr>
        <p:spPr>
          <a:xfrm>
            <a:off x="6764655" y="501776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6749F14-C3F6-4F7D-91AD-85218E92547C}"/>
              </a:ext>
            </a:extLst>
          </p:cNvPr>
          <p:cNvSpPr txBox="1"/>
          <p:nvPr/>
        </p:nvSpPr>
        <p:spPr>
          <a:xfrm>
            <a:off x="8905141" y="510602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St</a:t>
            </a:r>
            <a:endParaRPr lang="en-US" sz="2000" b="1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E60C354-2BD4-460D-9B0F-4889C1C3992B}"/>
              </a:ext>
            </a:extLst>
          </p:cNvPr>
          <p:cNvSpPr txBox="1"/>
          <p:nvPr/>
        </p:nvSpPr>
        <p:spPr>
          <a:xfrm>
            <a:off x="5180425" y="503370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8FF952D-EA6D-4F47-A0D4-50FA9D327AD3}"/>
              </a:ext>
            </a:extLst>
          </p:cNvPr>
          <p:cNvSpPr txBox="1"/>
          <p:nvPr/>
        </p:nvSpPr>
        <p:spPr>
          <a:xfrm>
            <a:off x="7232350" y="499636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777C6F5-693C-490E-93CA-C7ABEB146855}"/>
              </a:ext>
            </a:extLst>
          </p:cNvPr>
          <p:cNvSpPr txBox="1"/>
          <p:nvPr/>
        </p:nvSpPr>
        <p:spPr>
          <a:xfrm>
            <a:off x="9307815" y="502705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b="1" dirty="0"/>
              <a:t>D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AAD82-7184-4107-8B8A-F363C1EB9C63}"/>
              </a:ext>
            </a:extLst>
          </p:cNvPr>
          <p:cNvSpPr txBox="1"/>
          <p:nvPr/>
        </p:nvSpPr>
        <p:spPr>
          <a:xfrm>
            <a:off x="1547466" y="6051379"/>
            <a:ext cx="916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Garantat: Dacă labirintul are soluție va exista minim o frunză care ajunge la ieșire.</a:t>
            </a:r>
            <a:endParaRPr lang="en-US" b="1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5AC1E-65F0-4805-8B1E-5BACAA00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4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22E7-E7B4-4B7D-9F3C-A5280D9A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Problema </a:t>
            </a:r>
            <a:r>
              <a:rPr lang="en-US" dirty="0" err="1">
                <a:solidFill>
                  <a:schemeClr val="accent2"/>
                </a:solidFill>
              </a:rPr>
              <a:t>reginelor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A83C0F1-F820-4C73-98D4-BBEB4C8429EE}"/>
              </a:ext>
            </a:extLst>
          </p:cNvPr>
          <p:cNvGraphicFramePr>
            <a:graphicFrameLocks noGrp="1"/>
          </p:cNvGraphicFramePr>
          <p:nvPr/>
        </p:nvGraphicFramePr>
        <p:xfrm>
          <a:off x="2781300" y="1081088"/>
          <a:ext cx="6629400" cy="53973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8675">
                  <a:extLst>
                    <a:ext uri="{9D8B030D-6E8A-4147-A177-3AD203B41FA5}">
                      <a16:colId xmlns:a16="http://schemas.microsoft.com/office/drawing/2014/main" val="41054259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3422405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00065135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6126896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45280806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6106124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80539683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98268783"/>
                    </a:ext>
                  </a:extLst>
                </a:gridCol>
              </a:tblGrid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85880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89135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10012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57414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6379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91611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2275"/>
                  </a:ext>
                </a:extLst>
              </a:tr>
              <a:tr h="674664"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FBC99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300" dirty="0"/>
                    </a:p>
                  </a:txBody>
                  <a:tcPr marL="168666" marR="168666" marT="84333" marB="84333">
                    <a:solidFill>
                      <a:srgbClr val="D18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20168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9548AE-603B-48EE-A238-6C109A7A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7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171616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4355</TotalTime>
  <Words>2385</Words>
  <Application>Microsoft Office PowerPoint</Application>
  <PresentationFormat>Widescreen</PresentationFormat>
  <Paragraphs>543</Paragraphs>
  <Slides>60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 Math</vt:lpstr>
      <vt:lpstr>Consolas</vt:lpstr>
      <vt:lpstr>Courier New</vt:lpstr>
      <vt:lpstr>Times New Roman</vt:lpstr>
      <vt:lpstr>Wingdings</vt:lpstr>
      <vt:lpstr>Office Theme</vt:lpstr>
      <vt:lpstr>Structuri de date și algoritmi Backtracking</vt:lpstr>
      <vt:lpstr>Rezolvarea unui labirint</vt:lpstr>
      <vt:lpstr>Rezolvarea unui labirint</vt:lpstr>
      <vt:lpstr>Rezolvarea unui labirint</vt:lpstr>
      <vt:lpstr>Rezolvarea unui labirint</vt:lpstr>
      <vt:lpstr>Rezolvarea unui labirint</vt:lpstr>
      <vt:lpstr>Rezolvarea unui labirint</vt:lpstr>
      <vt:lpstr>Rezolvarea unui labirint</vt:lpstr>
      <vt:lpstr>Problema reginelor</vt:lpstr>
      <vt:lpstr>Problema reginelor</vt:lpstr>
      <vt:lpstr>Problema reginelor</vt:lpstr>
      <vt:lpstr>Problema reginelor</vt:lpstr>
      <vt:lpstr>Problema reginelor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 – soluție</vt:lpstr>
      <vt:lpstr>Problema reginelor</vt:lpstr>
      <vt:lpstr>Problema reginelor</vt:lpstr>
      <vt:lpstr>Problema reginelor</vt:lpstr>
      <vt:lpstr>Problema reginelor</vt:lpstr>
      <vt:lpstr>Problema reginelor</vt:lpstr>
      <vt:lpstr>Problema reginelor</vt:lpstr>
      <vt:lpstr>Problema reginelor</vt:lpstr>
      <vt:lpstr>Problema reginelor</vt:lpstr>
      <vt:lpstr>Problema reginelor</vt:lpstr>
      <vt:lpstr>Problema reginelor</vt:lpstr>
      <vt:lpstr>Problema reginelor – soluție</vt:lpstr>
      <vt:lpstr>Modelarea problemelor</vt:lpstr>
      <vt:lpstr>Reminder DFS</vt:lpstr>
      <vt:lpstr>Backtracking</vt:lpstr>
      <vt:lpstr>De ce backtracking și nu DFS?</vt:lpstr>
      <vt:lpstr>Căutarea progresivă a unei soluţii </vt:lpstr>
      <vt:lpstr>Problemă: generarea aranjamentelor</vt:lpstr>
      <vt:lpstr>Problemă: generarea aranjamentelor</vt:lpstr>
      <vt:lpstr>Backtracking algorithm</vt:lpstr>
      <vt:lpstr>Problemă: generarea aranjamentelor</vt:lpstr>
      <vt:lpstr>Backtracking algorithm</vt:lpstr>
      <vt:lpstr>Problemă: generarea aranjamentelor</vt:lpstr>
      <vt:lpstr>Problemă: generarea aranjamentelor</vt:lpstr>
      <vt:lpstr>Întrebări</vt:lpstr>
      <vt:lpstr>Problemă: generarea combinărilor</vt:lpstr>
      <vt:lpstr>Problemă: generarea combinărilor</vt:lpstr>
      <vt:lpstr>Problemă: generarea permutărilor</vt:lpstr>
      <vt:lpstr>Problemă: generarea permutărilor</vt:lpstr>
      <vt:lpstr>Problemă: generarea tuturor submulțimiilor</vt:lpstr>
      <vt:lpstr>Problemă: generarea permutărilor</vt:lpstr>
      <vt:lpstr>Problemă: 15 – sliding puzzle</vt:lpstr>
      <vt:lpstr>Problemă: Graph coloring</vt:lpstr>
      <vt:lpstr>Problemă: Ciclu hamiltonian</vt:lpstr>
      <vt:lpstr>Problemă: comis voiajor (travelling salesman)</vt:lpstr>
      <vt:lpstr>Problemă: Rucsacului (Kanpsack)</vt:lpstr>
      <vt:lpstr>Problemă: subset de sume (subset sub)</vt:lpstr>
      <vt:lpstr>Complexitate backtracking?</vt:lpstr>
      <vt:lpstr>Backtracking – discuție finală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2021-03-28T20:53:41Z</dcterms:modified>
</cp:coreProperties>
</file>